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7"/>
  </p:notesMasterIdLst>
  <p:handoutMasterIdLst>
    <p:handoutMasterId r:id="rId18"/>
  </p:handoutMasterIdLst>
  <p:sldIdLst>
    <p:sldId id="796" r:id="rId5"/>
    <p:sldId id="797" r:id="rId6"/>
    <p:sldId id="799" r:id="rId7"/>
    <p:sldId id="800" r:id="rId8"/>
    <p:sldId id="801" r:id="rId9"/>
    <p:sldId id="798" r:id="rId10"/>
    <p:sldId id="802" r:id="rId11"/>
    <p:sldId id="803" r:id="rId12"/>
    <p:sldId id="806" r:id="rId13"/>
    <p:sldId id="804" r:id="rId14"/>
    <p:sldId id="805" r:id="rId15"/>
    <p:sldId id="793" r:id="rId1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3BFC62-AEC6-4937-AF12-362AD02283E4}" v="2" dt="2022-01-17T17:01:11.74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02" autoAdjust="0"/>
    <p:restoredTop sz="94625" autoAdjust="0"/>
  </p:normalViewPr>
  <p:slideViewPr>
    <p:cSldViewPr snapToGrid="0">
      <p:cViewPr>
        <p:scale>
          <a:sx n="93" d="100"/>
          <a:sy n="93" d="100"/>
        </p:scale>
        <p:origin x="930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2976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5/9/2023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5/9/2023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9236" y="334106"/>
            <a:ext cx="194048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2000" b="1" dirty="0" smtClean="0">
                <a:effectLst/>
              </a:rPr>
              <a:t>S2-2306359</a:t>
            </a:r>
            <a:endParaRPr lang="de-DE" sz="1400" b="1" dirty="0" smtClean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157</a:t>
            </a:r>
            <a:endParaRPr lang="de-DE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  <a:p>
            <a:r>
              <a:rPr lang="en-GB" altLang="zh-CN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Berlin, May </a:t>
            </a:r>
            <a:r>
              <a:rPr lang="en-GB" altLang="zh-CN" sz="1000" b="1" kern="1200" dirty="0" err="1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22</a:t>
            </a:r>
            <a:r>
              <a:rPr lang="en-GB" altLang="zh-CN" sz="1000" b="1" kern="1200" baseline="30000" dirty="0" err="1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altLang="zh-CN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 26</a:t>
            </a:r>
            <a:r>
              <a:rPr lang="en-GB" altLang="zh-CN" sz="1000" b="1" kern="1200" baseline="300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altLang="zh-CN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2023</a:t>
            </a:r>
            <a:endParaRPr lang="zh-CN" altLang="zh-CN" sz="10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 smtClean="0">
                <a:solidFill>
                  <a:schemeClr val="bg1"/>
                </a:solidFill>
              </a:rPr>
              <a:t>TSG SA </a:t>
            </a:r>
            <a:r>
              <a:rPr lang="en-GB" altLang="de-DE" sz="1200" b="0" dirty="0" err="1" smtClean="0">
                <a:solidFill>
                  <a:schemeClr val="bg1"/>
                </a:solidFill>
              </a:rPr>
              <a:t>WG2#157</a:t>
            </a:r>
            <a:r>
              <a:rPr lang="en-GB" altLang="de-DE" sz="1200" b="0" dirty="0" smtClean="0">
                <a:solidFill>
                  <a:schemeClr val="bg1"/>
                </a:solidFill>
              </a:rPr>
              <a:t> </a:t>
            </a:r>
            <a:r>
              <a:rPr lang="en-GB" altLang="zh-CN" sz="1200" b="0" kern="1200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May </a:t>
            </a:r>
            <a:r>
              <a:rPr lang="en-GB" altLang="zh-CN" sz="1200" b="0" kern="1200" dirty="0" err="1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22</a:t>
            </a:r>
            <a:r>
              <a:rPr lang="en-GB" altLang="zh-CN" sz="1200" b="0" kern="1200" baseline="30000" dirty="0" err="1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altLang="zh-CN" sz="1200" b="0" kern="1200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 26</a:t>
            </a:r>
            <a:r>
              <a:rPr lang="en-GB" altLang="zh-CN" sz="1200" b="0" kern="1200" baseline="30000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altLang="zh-CN" sz="1200" b="0" kern="1200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2023</a:t>
            </a:r>
            <a:endParaRPr lang="en-GB" altLang="de-DE" sz="1200" b="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2023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8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548641" y="2130426"/>
            <a:ext cx="8102990" cy="1541242"/>
          </a:xfrm>
        </p:spPr>
        <p:txBody>
          <a:bodyPr/>
          <a:lstStyle/>
          <a:p>
            <a:r>
              <a:rPr lang="en-GB" altLang="zh-CN" sz="4000" b="1" dirty="0"/>
              <a:t>Discussion on </a:t>
            </a:r>
            <a:br>
              <a:rPr lang="en-GB" altLang="zh-CN" sz="4000" b="1" dirty="0"/>
            </a:br>
            <a:r>
              <a:rPr lang="en-GB" altLang="zh-CN" sz="4000" b="1" dirty="0" err="1"/>
              <a:t>5GC</a:t>
            </a:r>
            <a:r>
              <a:rPr lang="en-GB" altLang="zh-CN" sz="4000" b="1" dirty="0"/>
              <a:t> enhancement for satellite access </a:t>
            </a:r>
            <a:r>
              <a:rPr lang="en-GB" altLang="zh-CN" sz="4000" dirty="0"/>
              <a:t/>
            </a:r>
            <a:br>
              <a:rPr lang="en-GB" altLang="zh-CN" sz="4000" dirty="0"/>
            </a:br>
            <a:r>
              <a:rPr lang="en-GB" altLang="zh-CN" dirty="0"/>
              <a:t>Phase </a:t>
            </a:r>
            <a:r>
              <a:rPr lang="en-GB" altLang="zh-CN" dirty="0" smtClean="0"/>
              <a:t>3</a:t>
            </a:r>
            <a:br>
              <a:rPr lang="en-GB" altLang="zh-CN" dirty="0" smtClean="0"/>
            </a:b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1399736" y="4113827"/>
            <a:ext cx="6400800" cy="924949"/>
          </a:xfrm>
        </p:spPr>
        <p:txBody>
          <a:bodyPr/>
          <a:lstStyle/>
          <a:p>
            <a:r>
              <a:rPr lang="en-US" altLang="zh-CN" dirty="0" smtClean="0"/>
              <a:t>China Telecom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160840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1324" y="85030"/>
            <a:ext cx="7403025" cy="756138"/>
          </a:xfrm>
        </p:spPr>
        <p:txBody>
          <a:bodyPr/>
          <a:lstStyle/>
          <a:p>
            <a:pPr algn="l"/>
            <a:r>
              <a:rPr lang="en-US" altLang="zh-CN" sz="2800" b="1" dirty="0">
                <a:solidFill>
                  <a:srgbClr val="C00000"/>
                </a:solidFill>
                <a:sym typeface="Calibri" pitchFamily="34" charset="0"/>
              </a:rPr>
              <a:t>Regenerative </a:t>
            </a:r>
            <a:r>
              <a:rPr lang="en-US" altLang="zh-CN" sz="2800" b="1" dirty="0" smtClean="0">
                <a:solidFill>
                  <a:srgbClr val="C00000"/>
                </a:solidFill>
                <a:sym typeface="Calibri" pitchFamily="34" charset="0"/>
              </a:rPr>
              <a:t>Mode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4" name="灯片编号占位符 1"/>
          <p:cNvSpPr txBox="1">
            <a:spLocks/>
          </p:cNvSpPr>
          <p:nvPr/>
        </p:nvSpPr>
        <p:spPr>
          <a:xfrm>
            <a:off x="8474174" y="4767264"/>
            <a:ext cx="662741" cy="376236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fld id="{2EB00EA8-B249-469C-A44C-A159550CACEB}" type="slidenum">
              <a:rPr lang="en-US" smtClean="0">
                <a:solidFill>
                  <a:srgbClr val="787878"/>
                </a:solidFill>
              </a:rPr>
              <a:pPr/>
              <a:t>10</a:t>
            </a:fld>
            <a:endParaRPr lang="en-US">
              <a:solidFill>
                <a:srgbClr val="787878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1324" y="829852"/>
            <a:ext cx="8794372" cy="145034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p"/>
            </a:pPr>
            <a:r>
              <a:rPr kumimoji="1" lang="en-US" altLang="zh-CN" sz="20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Calibri" pitchFamily="34" charset="0"/>
              </a:rPr>
              <a:t>Justifications and requirements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altLang="zh-CN" sz="1600" dirty="0" smtClean="0"/>
              <a:t>Comparing </a:t>
            </a:r>
            <a:r>
              <a:rPr lang="en-GB" altLang="zh-CN" sz="1600" dirty="0"/>
              <a:t>to Transparent </a:t>
            </a:r>
            <a:r>
              <a:rPr lang="en-GB" altLang="zh-CN" sz="1600" dirty="0" smtClean="0"/>
              <a:t>mode, </a:t>
            </a:r>
            <a:r>
              <a:rPr lang="en-US" altLang="zh-CN" sz="1600" dirty="0">
                <a:sym typeface="Calibri" pitchFamily="34" charset="0"/>
              </a:rPr>
              <a:t>Regenerative </a:t>
            </a:r>
            <a:r>
              <a:rPr lang="en-US" altLang="zh-CN" sz="1600" dirty="0" smtClean="0">
                <a:sym typeface="Calibri" pitchFamily="34" charset="0"/>
              </a:rPr>
              <a:t>mode has the advantages of </a:t>
            </a:r>
            <a:r>
              <a:rPr lang="en-GB" altLang="zh-CN" sz="1600" dirty="0" smtClean="0"/>
              <a:t>lower </a:t>
            </a:r>
            <a:r>
              <a:rPr lang="en-GB" altLang="zh-CN" sz="1600" dirty="0" smtClean="0"/>
              <a:t>communication </a:t>
            </a:r>
            <a:r>
              <a:rPr lang="en-GB" altLang="zh-CN" sz="1600" dirty="0" smtClean="0"/>
              <a:t>latency,</a:t>
            </a:r>
            <a:r>
              <a:rPr lang="en-GB" altLang="zh-CN" sz="1600" dirty="0" smtClean="0"/>
              <a:t> fewer </a:t>
            </a:r>
            <a:r>
              <a:rPr lang="en-GB" altLang="zh-CN" sz="1600" dirty="0"/>
              <a:t>ground stations deployment </a:t>
            </a:r>
            <a:r>
              <a:rPr lang="en-GB" altLang="zh-CN" sz="1600" dirty="0" smtClean="0"/>
              <a:t>and flexible </a:t>
            </a:r>
            <a:r>
              <a:rPr lang="en-GB" altLang="zh-CN" sz="1600" dirty="0"/>
              <a:t>satellite </a:t>
            </a:r>
            <a:r>
              <a:rPr lang="en-GB" altLang="zh-CN" sz="1600" dirty="0" smtClean="0"/>
              <a:t>networking.</a:t>
            </a:r>
            <a:endParaRPr lang="en-GB" altLang="zh-CN" sz="1600" dirty="0" smtClean="0"/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1600" dirty="0">
                <a:sym typeface="Calibri" pitchFamily="34" charset="0"/>
              </a:rPr>
              <a:t>Regenerative</a:t>
            </a:r>
            <a:r>
              <a:rPr lang="en-GB" altLang="zh-CN" sz="1600" dirty="0" smtClean="0"/>
              <a:t> </a:t>
            </a:r>
            <a:r>
              <a:rPr lang="en-GB" altLang="zh-CN" sz="1600" dirty="0" smtClean="0"/>
              <a:t>mode </a:t>
            </a:r>
            <a:r>
              <a:rPr lang="en-GB" altLang="zh-CN" sz="1600" dirty="0" smtClean="0"/>
              <a:t>was studied at </a:t>
            </a:r>
            <a:r>
              <a:rPr lang="en-GB" altLang="zh-CN" sz="1600" dirty="0" err="1" smtClean="0"/>
              <a:t>R16&amp;R17</a:t>
            </a:r>
            <a:r>
              <a:rPr lang="en-GB" altLang="zh-CN" sz="1600" dirty="0" smtClean="0"/>
              <a:t> in </a:t>
            </a:r>
            <a:r>
              <a:rPr lang="en-GB" altLang="zh-CN" sz="1600" dirty="0" err="1" smtClean="0"/>
              <a:t>TR23.737</a:t>
            </a:r>
            <a:r>
              <a:rPr lang="en-GB" altLang="zh-CN" sz="1600" dirty="0" smtClean="0"/>
              <a:t> but not cover all possible aspects and was not concluded</a:t>
            </a:r>
            <a:r>
              <a:rPr lang="en-GB" altLang="zh-CN" sz="1600" dirty="0"/>
              <a:t>.</a:t>
            </a:r>
            <a:r>
              <a:rPr lang="en-GB" altLang="zh-CN" sz="1600" dirty="0" smtClean="0"/>
              <a:t> </a:t>
            </a:r>
            <a:endParaRPr lang="en-GB" altLang="zh-CN" sz="1600" dirty="0"/>
          </a:p>
        </p:txBody>
      </p:sp>
      <p:sp>
        <p:nvSpPr>
          <p:cNvPr id="6" name="文本框 5"/>
          <p:cNvSpPr txBox="1"/>
          <p:nvPr/>
        </p:nvSpPr>
        <p:spPr>
          <a:xfrm>
            <a:off x="151324" y="2533583"/>
            <a:ext cx="8549566" cy="294180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p"/>
            </a:pPr>
            <a:r>
              <a:rPr kumimoji="1" lang="en-US" altLang="zh-CN" sz="20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Calibri" pitchFamily="34" charset="0"/>
              </a:rPr>
              <a:t>Gaps and objectives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1600" kern="100" dirty="0" smtClean="0"/>
              <a:t>How to support RAN </a:t>
            </a:r>
            <a:r>
              <a:rPr lang="en-US" altLang="zh-CN" sz="1600" kern="100" dirty="0"/>
              <a:t>mobility </a:t>
            </a:r>
            <a:r>
              <a:rPr lang="en-US" altLang="zh-CN" sz="1600" kern="100" dirty="0" smtClean="0"/>
              <a:t>including handover </a:t>
            </a:r>
            <a:r>
              <a:rPr lang="en-US" altLang="zh-CN" sz="1600" kern="100" dirty="0" smtClean="0"/>
              <a:t>and the impact to </a:t>
            </a:r>
            <a:r>
              <a:rPr lang="en-US" altLang="zh-CN" sz="1600" kern="100" dirty="0" err="1" smtClean="0"/>
              <a:t>N2</a:t>
            </a:r>
            <a:r>
              <a:rPr lang="en-US" altLang="zh-CN" sz="1600" kern="100" dirty="0" smtClean="0"/>
              <a:t> and </a:t>
            </a:r>
            <a:r>
              <a:rPr lang="en-US" altLang="zh-CN" sz="1600" kern="100" dirty="0" err="1" smtClean="0"/>
              <a:t>N3</a:t>
            </a:r>
            <a:r>
              <a:rPr lang="en-US" altLang="zh-CN" sz="1600" kern="100" dirty="0" smtClean="0"/>
              <a:t>.</a:t>
            </a:r>
            <a:endParaRPr lang="en-US" altLang="zh-CN" sz="1600" kern="100" dirty="0"/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altLang="zh-CN" sz="1600" kern="100" dirty="0"/>
              <a:t>Mobility management </a:t>
            </a:r>
            <a:r>
              <a:rPr lang="en-GB" altLang="zh-CN" sz="1600" kern="100" dirty="0" smtClean="0"/>
              <a:t>and </a:t>
            </a:r>
            <a:r>
              <a:rPr lang="en-US" altLang="zh-CN" sz="1600" kern="100" dirty="0" smtClean="0"/>
              <a:t>Session </a:t>
            </a:r>
            <a:r>
              <a:rPr lang="en-US" altLang="zh-CN" sz="1600" kern="100" dirty="0"/>
              <a:t>management </a:t>
            </a:r>
            <a:r>
              <a:rPr lang="en-GB" altLang="zh-CN" sz="1600" kern="100" dirty="0" smtClean="0"/>
              <a:t>with </a:t>
            </a:r>
            <a:r>
              <a:rPr lang="en-GB" altLang="zh-CN" sz="1600" kern="100" dirty="0"/>
              <a:t>moving </a:t>
            </a:r>
            <a:r>
              <a:rPr lang="en-US" altLang="zh-CN" sz="1600" kern="100" dirty="0" smtClean="0"/>
              <a:t>RAN node</a:t>
            </a:r>
            <a:r>
              <a:rPr lang="en-US" altLang="zh-CN" sz="1600" kern="100" dirty="0" smtClean="0"/>
              <a:t>.</a:t>
            </a:r>
            <a:endParaRPr lang="en-US" altLang="zh-CN" sz="1600" kern="100" dirty="0" smtClean="0"/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1600" kern="100" dirty="0" smtClean="0"/>
              <a:t>The </a:t>
            </a:r>
            <a:r>
              <a:rPr lang="en-US" altLang="zh-CN" sz="1600" kern="100" dirty="0"/>
              <a:t>mobility of </a:t>
            </a:r>
            <a:r>
              <a:rPr lang="en-US" altLang="zh-CN" sz="1600" kern="100" dirty="0" err="1"/>
              <a:t>5GC</a:t>
            </a:r>
            <a:r>
              <a:rPr lang="en-US" altLang="zh-CN" sz="1600" kern="100" dirty="0"/>
              <a:t> NFs onboard the satellite and the impact to </a:t>
            </a:r>
            <a:r>
              <a:rPr lang="en-US" altLang="zh-CN" sz="1600" kern="100" dirty="0" err="1"/>
              <a:t>5GC</a:t>
            </a:r>
            <a:r>
              <a:rPr lang="en-US" altLang="zh-CN" sz="1600" kern="100" dirty="0"/>
              <a:t> architecture</a:t>
            </a:r>
            <a:r>
              <a:rPr lang="en-US" altLang="zh-CN" sz="1600" kern="100" dirty="0" smtClean="0"/>
              <a:t>.</a:t>
            </a:r>
            <a:endParaRPr lang="en-US" altLang="zh-CN" sz="1600" kern="100" dirty="0" smtClean="0"/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1600" kern="100" dirty="0" smtClean="0"/>
              <a:t>How to resolve the </a:t>
            </a:r>
            <a:r>
              <a:rPr lang="en-US" altLang="zh-CN" sz="1600" kern="100" dirty="0" err="1" smtClean="0"/>
              <a:t>QoS</a:t>
            </a:r>
            <a:r>
              <a:rPr lang="en-US" altLang="zh-CN" sz="1600" kern="100" dirty="0" smtClean="0"/>
              <a:t> issue </a:t>
            </a:r>
            <a:r>
              <a:rPr lang="en-US" altLang="zh-CN" sz="1600" kern="100" dirty="0"/>
              <a:t>of </a:t>
            </a:r>
            <a:r>
              <a:rPr lang="en-US" altLang="zh-CN" sz="1600" kern="100" dirty="0"/>
              <a:t>v</a:t>
            </a:r>
            <a:r>
              <a:rPr lang="en-US" altLang="zh-CN" sz="1600" kern="100" dirty="0" smtClean="0"/>
              <a:t>ariable </a:t>
            </a:r>
            <a:r>
              <a:rPr lang="en-US" altLang="zh-CN" sz="1600" kern="100" dirty="0"/>
              <a:t>delay, end-to-end loss </a:t>
            </a:r>
            <a:r>
              <a:rPr lang="en-US" altLang="zh-CN" sz="1600" kern="100" dirty="0"/>
              <a:t>and disordering </a:t>
            </a:r>
            <a:r>
              <a:rPr lang="en-US" altLang="zh-CN" sz="1600" kern="100" dirty="0"/>
              <a:t>of user plane packet because of moving RAN, </a:t>
            </a:r>
            <a:r>
              <a:rPr lang="en-US" altLang="zh-CN" sz="1600" kern="100" dirty="0" err="1"/>
              <a:t>5GC</a:t>
            </a:r>
            <a:r>
              <a:rPr lang="en-US" altLang="zh-CN" sz="1600" kern="100" dirty="0"/>
              <a:t> NFs and ISL.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1600" kern="100" dirty="0" smtClean="0"/>
              <a:t>Since </a:t>
            </a:r>
            <a:r>
              <a:rPr lang="en-US" altLang="zh-CN" sz="1600" dirty="0">
                <a:sym typeface="Calibri" pitchFamily="34" charset="0"/>
              </a:rPr>
              <a:t>Regenerative mode </a:t>
            </a:r>
            <a:r>
              <a:rPr lang="en-US" altLang="zh-CN" sz="1600" dirty="0" smtClean="0">
                <a:sym typeface="Calibri" pitchFamily="34" charset="0"/>
              </a:rPr>
              <a:t>has strong RAN dependency, it needs corporative work between RAN and </a:t>
            </a:r>
            <a:r>
              <a:rPr lang="en-US" altLang="zh-CN" sz="1600" dirty="0" err="1" smtClean="0">
                <a:sym typeface="Calibri" pitchFamily="34" charset="0"/>
              </a:rPr>
              <a:t>SA2</a:t>
            </a:r>
            <a:r>
              <a:rPr lang="en-US" altLang="zh-CN" sz="1600" dirty="0" smtClean="0">
                <a:sym typeface="Calibri" pitchFamily="34" charset="0"/>
              </a:rPr>
              <a:t>.</a:t>
            </a:r>
            <a:endParaRPr lang="en-GB" altLang="zh-CN" sz="1600" kern="100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6737585"/>
              </p:ext>
            </p:extLst>
          </p:nvPr>
        </p:nvGraphicFramePr>
        <p:xfrm>
          <a:off x="585029" y="4984604"/>
          <a:ext cx="3458702" cy="1362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" name="Visio" r:id="rId3" imgW="3495631" imgH="1362222" progId="Visio.Drawing.15">
                  <p:embed/>
                </p:oleObj>
              </mc:Choice>
              <mc:Fallback>
                <p:oleObj name="Visio" r:id="rId3" imgW="3495631" imgH="1362222" progId="Visio.Drawing.15">
                  <p:embed/>
                  <p:pic>
                    <p:nvPicPr>
                      <p:cNvPr id="11" name="对象 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85029" y="4984604"/>
                        <a:ext cx="3458702" cy="1362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2394196"/>
              </p:ext>
            </p:extLst>
          </p:nvPr>
        </p:nvGraphicFramePr>
        <p:xfrm>
          <a:off x="5015472" y="4922044"/>
          <a:ext cx="3458702" cy="142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" name="Visio" r:id="rId5" imgW="3495631" imgH="1428809" progId="Visio.Drawing.15">
                  <p:embed/>
                </p:oleObj>
              </mc:Choice>
              <mc:Fallback>
                <p:oleObj name="Visio" r:id="rId5" imgW="3495631" imgH="1428809" progId="Visio.Drawing.15">
                  <p:embed/>
                  <p:pic>
                    <p:nvPicPr>
                      <p:cNvPr id="12" name="对象 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15472" y="4922044"/>
                        <a:ext cx="3458702" cy="142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670051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3359" y="88134"/>
            <a:ext cx="7751668" cy="740884"/>
          </a:xfrm>
        </p:spPr>
        <p:txBody>
          <a:bodyPr/>
          <a:lstStyle/>
          <a:p>
            <a:pPr algn="l"/>
            <a:r>
              <a:rPr lang="en-US" altLang="zh-CN" sz="2800" b="1" dirty="0">
                <a:solidFill>
                  <a:srgbClr val="C00000"/>
                </a:solidFill>
              </a:rPr>
              <a:t>Proposed</a:t>
            </a:r>
            <a:r>
              <a:rPr lang="en-US" altLang="zh-CN" sz="2800" b="1" dirty="0">
                <a:solidFill>
                  <a:srgbClr val="C00000"/>
                </a:solidFill>
              </a:rPr>
              <a:t> objectives for </a:t>
            </a:r>
            <a:r>
              <a:rPr lang="en-US" altLang="zh-CN" sz="2800" b="1" dirty="0" err="1">
                <a:solidFill>
                  <a:srgbClr val="C00000"/>
                </a:solidFill>
              </a:rPr>
              <a:t>R19</a:t>
            </a:r>
            <a:r>
              <a:rPr lang="en-US" altLang="zh-CN" sz="2800" b="1" dirty="0">
                <a:solidFill>
                  <a:srgbClr val="C00000"/>
                </a:solidFill>
              </a:rPr>
              <a:t> SID (</a:t>
            </a:r>
            <a:r>
              <a:rPr lang="en-US" altLang="zh-CN" sz="2800" b="1" dirty="0" err="1">
                <a:solidFill>
                  <a:srgbClr val="C00000"/>
                </a:solidFill>
              </a:rPr>
              <a:t>FS_5GSAT_Ph3</a:t>
            </a:r>
            <a:r>
              <a:rPr lang="en-US" altLang="zh-CN" sz="2800" b="1" dirty="0">
                <a:solidFill>
                  <a:srgbClr val="C00000"/>
                </a:solidFill>
              </a:rPr>
              <a:t>)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3358" y="807328"/>
            <a:ext cx="8633017" cy="6364034"/>
          </a:xfrm>
        </p:spPr>
        <p:txBody>
          <a:bodyPr/>
          <a:lstStyle/>
          <a:p>
            <a:r>
              <a:rPr lang="en-US" altLang="zh-CN" sz="1800" b="1" dirty="0" err="1">
                <a:solidFill>
                  <a:srgbClr val="C00000"/>
                </a:solidFill>
                <a:sym typeface="Calibri" pitchFamily="34" charset="0"/>
              </a:rPr>
              <a:t>U2N</a:t>
            </a:r>
            <a:r>
              <a:rPr lang="en-US" altLang="zh-CN" sz="1800" b="1" dirty="0">
                <a:solidFill>
                  <a:srgbClr val="C00000"/>
                </a:solidFill>
                <a:sym typeface="Calibri" pitchFamily="34" charset="0"/>
              </a:rPr>
              <a:t> relay via satellite </a:t>
            </a:r>
            <a:r>
              <a:rPr lang="en-US" altLang="zh-CN" sz="1800" b="1" dirty="0" smtClean="0">
                <a:solidFill>
                  <a:srgbClr val="C00000"/>
                </a:solidFill>
                <a:sym typeface="Calibri" pitchFamily="34" charset="0"/>
              </a:rPr>
              <a:t>access</a:t>
            </a:r>
          </a:p>
          <a:p>
            <a:pPr lvl="1"/>
            <a:r>
              <a:rPr lang="en-US" altLang="zh-CN" sz="1400" kern="100" dirty="0" smtClean="0">
                <a:sym typeface="Calibri" pitchFamily="34" charset="0"/>
              </a:rPr>
              <a:t>Enhancement on Authorization</a:t>
            </a:r>
            <a:r>
              <a:rPr lang="en-US" altLang="zh-CN" sz="1400" kern="100" dirty="0">
                <a:sym typeface="Calibri" pitchFamily="34" charset="0"/>
              </a:rPr>
              <a:t>, Discovery, </a:t>
            </a:r>
            <a:r>
              <a:rPr lang="en-US" altLang="zh-CN" sz="1400" kern="100" dirty="0" err="1">
                <a:sym typeface="Calibri" pitchFamily="34" charset="0"/>
              </a:rPr>
              <a:t>QoS</a:t>
            </a:r>
            <a:r>
              <a:rPr lang="en-US" altLang="zh-CN" sz="1400" kern="100" dirty="0">
                <a:sym typeface="Calibri" pitchFamily="34" charset="0"/>
              </a:rPr>
              <a:t>/</a:t>
            </a:r>
            <a:r>
              <a:rPr lang="en-US" altLang="zh-CN" sz="1400" kern="100" dirty="0" err="1">
                <a:sym typeface="Calibri" pitchFamily="34" charset="0"/>
              </a:rPr>
              <a:t>QoE</a:t>
            </a:r>
            <a:r>
              <a:rPr lang="en-US" altLang="zh-CN" sz="1400" kern="100" dirty="0">
                <a:sym typeface="Calibri" pitchFamily="34" charset="0"/>
              </a:rPr>
              <a:t> and </a:t>
            </a:r>
            <a:r>
              <a:rPr lang="en-GB" altLang="zh-CN" sz="1400" kern="100" dirty="0"/>
              <a:t>Mobility </a:t>
            </a:r>
            <a:r>
              <a:rPr lang="en-GB" altLang="zh-CN" sz="1400" kern="100" dirty="0" smtClean="0"/>
              <a:t>management, to support  </a:t>
            </a:r>
            <a:r>
              <a:rPr lang="en-US" altLang="zh-CN" sz="1400" kern="100" dirty="0" err="1">
                <a:sym typeface="Calibri" pitchFamily="34" charset="0"/>
              </a:rPr>
              <a:t>U2N</a:t>
            </a:r>
            <a:r>
              <a:rPr lang="en-US" altLang="zh-CN" sz="1400" kern="100" dirty="0">
                <a:sym typeface="Calibri" pitchFamily="34" charset="0"/>
              </a:rPr>
              <a:t> relay service via satellite access</a:t>
            </a:r>
            <a:r>
              <a:rPr lang="en-US" altLang="zh-CN" sz="1400" kern="100" dirty="0" smtClean="0">
                <a:sym typeface="Calibri" pitchFamily="34" charset="0"/>
              </a:rPr>
              <a:t>.</a:t>
            </a:r>
            <a:endParaRPr lang="en-US" altLang="zh-CN" sz="1400" b="1" dirty="0">
              <a:solidFill>
                <a:srgbClr val="C00000"/>
              </a:solidFill>
              <a:sym typeface="Calibri" pitchFamily="34" charset="0"/>
            </a:endParaRPr>
          </a:p>
          <a:p>
            <a:r>
              <a:rPr lang="en-US" altLang="zh-CN" sz="1800" b="1" dirty="0">
                <a:solidFill>
                  <a:srgbClr val="C00000"/>
                </a:solidFill>
                <a:sym typeface="Calibri" pitchFamily="34" charset="0"/>
              </a:rPr>
              <a:t>Service provision for </a:t>
            </a:r>
            <a:r>
              <a:rPr lang="en-US" altLang="zh-CN" sz="1800" b="1" dirty="0" err="1">
                <a:solidFill>
                  <a:srgbClr val="C00000"/>
                </a:solidFill>
                <a:sym typeface="Calibri" pitchFamily="34" charset="0"/>
              </a:rPr>
              <a:t>UE</a:t>
            </a:r>
            <a:r>
              <a:rPr lang="en-US" altLang="zh-CN" sz="1800" b="1" dirty="0">
                <a:solidFill>
                  <a:srgbClr val="C00000"/>
                </a:solidFill>
                <a:sym typeface="Calibri" pitchFamily="34" charset="0"/>
              </a:rPr>
              <a:t> without </a:t>
            </a:r>
            <a:r>
              <a:rPr lang="en-US" altLang="zh-CN" sz="1800" b="1" dirty="0" err="1" smtClean="0">
                <a:solidFill>
                  <a:srgbClr val="C00000"/>
                </a:solidFill>
                <a:sym typeface="Calibri" pitchFamily="34" charset="0"/>
              </a:rPr>
              <a:t>GNSS</a:t>
            </a:r>
            <a:endParaRPr lang="en-US" altLang="zh-CN" sz="1800" b="1" dirty="0" smtClean="0">
              <a:solidFill>
                <a:srgbClr val="C00000"/>
              </a:solidFill>
              <a:sym typeface="Calibri" pitchFamily="34" charset="0"/>
            </a:endParaRPr>
          </a:p>
          <a:p>
            <a:pPr marL="800100" lvl="1" indent="-342900"/>
            <a:r>
              <a:rPr lang="en-US" altLang="zh-CN" sz="1400" dirty="0" smtClean="0">
                <a:sym typeface="Calibri" pitchFamily="34" charset="0"/>
              </a:rPr>
              <a:t>Position and </a:t>
            </a:r>
            <a:r>
              <a:rPr lang="en-GB" altLang="zh-CN" sz="1400" dirty="0"/>
              <a:t>corresponding </a:t>
            </a:r>
            <a:r>
              <a:rPr lang="en-US" altLang="zh-CN" sz="1400" dirty="0">
                <a:sym typeface="Calibri" pitchFamily="34" charset="0"/>
              </a:rPr>
              <a:t>services </a:t>
            </a:r>
            <a:r>
              <a:rPr lang="en-US" altLang="zh-CN" sz="1400" dirty="0" err="1" smtClean="0">
                <a:sym typeface="Calibri" pitchFamily="34" charset="0"/>
              </a:rPr>
              <a:t>determination&amp;provision</a:t>
            </a:r>
            <a:r>
              <a:rPr lang="en-US" altLang="zh-CN" sz="1400" dirty="0" smtClean="0">
                <a:sym typeface="Calibri" pitchFamily="34" charset="0"/>
              </a:rPr>
              <a:t> for </a:t>
            </a:r>
            <a:r>
              <a:rPr lang="en-US" altLang="zh-CN" sz="1400" dirty="0" err="1" smtClean="0">
                <a:sym typeface="Calibri" pitchFamily="34" charset="0"/>
              </a:rPr>
              <a:t>UE</a:t>
            </a:r>
            <a:r>
              <a:rPr lang="en-US" altLang="zh-CN" sz="1400" dirty="0" smtClean="0">
                <a:sym typeface="Calibri" pitchFamily="34" charset="0"/>
              </a:rPr>
              <a:t> without </a:t>
            </a:r>
            <a:r>
              <a:rPr lang="en-US" altLang="zh-CN" sz="1400" dirty="0" err="1" smtClean="0">
                <a:sym typeface="Calibri" pitchFamily="34" charset="0"/>
              </a:rPr>
              <a:t>GNSS</a:t>
            </a:r>
            <a:r>
              <a:rPr lang="en-US" altLang="zh-CN" sz="1400" dirty="0" smtClean="0">
                <a:sym typeface="Calibri" pitchFamily="34" charset="0"/>
              </a:rPr>
              <a:t>, </a:t>
            </a:r>
            <a:r>
              <a:rPr lang="en-GB" altLang="zh-CN" sz="1400" dirty="0" smtClean="0"/>
              <a:t>considering </a:t>
            </a:r>
            <a:r>
              <a:rPr lang="en-US" altLang="zh-CN" sz="1400" dirty="0" smtClean="0">
                <a:sym typeface="Calibri" pitchFamily="34" charset="0"/>
              </a:rPr>
              <a:t>different </a:t>
            </a:r>
            <a:r>
              <a:rPr lang="en-GB" altLang="zh-CN" sz="1400" dirty="0" smtClean="0"/>
              <a:t>positioning </a:t>
            </a:r>
            <a:r>
              <a:rPr lang="en-GB" altLang="zh-CN" sz="1400" dirty="0"/>
              <a:t>technologies </a:t>
            </a:r>
            <a:r>
              <a:rPr lang="en-GB" altLang="zh-CN" sz="1400" dirty="0" smtClean="0"/>
              <a:t>precision or other technologies.</a:t>
            </a:r>
            <a:endParaRPr lang="en-GB" altLang="zh-CN" sz="1400" dirty="0"/>
          </a:p>
          <a:p>
            <a:r>
              <a:rPr lang="en-GB" altLang="zh-CN" sz="1800" b="1" dirty="0" smtClean="0">
                <a:solidFill>
                  <a:srgbClr val="C00000"/>
                </a:solidFill>
              </a:rPr>
              <a:t>Mobility </a:t>
            </a:r>
            <a:r>
              <a:rPr lang="en-GB" altLang="zh-CN" sz="1800" b="1" dirty="0">
                <a:solidFill>
                  <a:srgbClr val="C00000"/>
                </a:solidFill>
              </a:rPr>
              <a:t>management enhancement for discontinuous satellite </a:t>
            </a:r>
            <a:r>
              <a:rPr lang="en-GB" altLang="zh-CN" sz="1800" b="1" dirty="0" smtClean="0">
                <a:solidFill>
                  <a:srgbClr val="C00000"/>
                </a:solidFill>
              </a:rPr>
              <a:t>coverage</a:t>
            </a:r>
          </a:p>
          <a:p>
            <a:pPr lvl="1"/>
            <a:r>
              <a:rPr lang="en-US" altLang="zh-CN" sz="1400" dirty="0" smtClean="0">
                <a:sym typeface="Calibri" pitchFamily="34" charset="0"/>
              </a:rPr>
              <a:t>Further enhancement </a:t>
            </a:r>
            <a:r>
              <a:rPr lang="en-US" altLang="zh-CN" sz="1400" dirty="0">
                <a:sym typeface="Calibri" pitchFamily="34" charset="0"/>
              </a:rPr>
              <a:t>on </a:t>
            </a:r>
            <a:r>
              <a:rPr lang="en-GB" altLang="zh-CN" sz="1400" dirty="0"/>
              <a:t>Registration</a:t>
            </a:r>
            <a:r>
              <a:rPr lang="en-US" altLang="zh-CN" sz="1400" dirty="0">
                <a:sym typeface="Calibri" pitchFamily="34" charset="0"/>
              </a:rPr>
              <a:t>, mobility and connection management for </a:t>
            </a:r>
            <a:r>
              <a:rPr lang="en-GB" altLang="zh-CN" sz="1400" dirty="0"/>
              <a:t>discontinuous satellite </a:t>
            </a:r>
            <a:r>
              <a:rPr lang="en-GB" altLang="zh-CN" sz="1400" dirty="0" smtClean="0"/>
              <a:t>coverage based on </a:t>
            </a:r>
            <a:r>
              <a:rPr lang="en-GB" altLang="zh-CN" sz="1400" dirty="0" err="1" smtClean="0"/>
              <a:t>R18</a:t>
            </a:r>
            <a:r>
              <a:rPr lang="en-GB" altLang="zh-CN" sz="1400" dirty="0" smtClean="0"/>
              <a:t>.</a:t>
            </a:r>
            <a:endParaRPr lang="en-GB" altLang="zh-CN" sz="1400" dirty="0"/>
          </a:p>
          <a:p>
            <a:r>
              <a:rPr lang="en-US" altLang="zh-CN" sz="1800" b="1" dirty="0" smtClean="0">
                <a:solidFill>
                  <a:srgbClr val="C00000"/>
                </a:solidFill>
                <a:sym typeface="Calibri" pitchFamily="34" charset="0"/>
              </a:rPr>
              <a:t>Low </a:t>
            </a:r>
            <a:r>
              <a:rPr lang="en-US" altLang="zh-CN" sz="1800" b="1" dirty="0">
                <a:solidFill>
                  <a:srgbClr val="C00000"/>
                </a:solidFill>
                <a:sym typeface="Calibri" pitchFamily="34" charset="0"/>
              </a:rPr>
              <a:t>latency call between </a:t>
            </a:r>
            <a:r>
              <a:rPr lang="en-US" altLang="zh-CN" sz="1800" b="1" dirty="0" err="1">
                <a:solidFill>
                  <a:srgbClr val="C00000"/>
                </a:solidFill>
                <a:sym typeface="Calibri" pitchFamily="34" charset="0"/>
              </a:rPr>
              <a:t>UEs</a:t>
            </a:r>
            <a:r>
              <a:rPr lang="en-US" altLang="zh-CN" sz="1800" b="1" dirty="0">
                <a:solidFill>
                  <a:srgbClr val="C00000"/>
                </a:solidFill>
                <a:sym typeface="Calibri" pitchFamily="34" charset="0"/>
              </a:rPr>
              <a:t> via satellite </a:t>
            </a:r>
            <a:r>
              <a:rPr lang="en-US" altLang="zh-CN" sz="1800" b="1" dirty="0" smtClean="0">
                <a:solidFill>
                  <a:srgbClr val="C00000"/>
                </a:solidFill>
                <a:sym typeface="Calibri" pitchFamily="34" charset="0"/>
              </a:rPr>
              <a:t>backhaul</a:t>
            </a:r>
          </a:p>
          <a:p>
            <a:pPr lvl="1"/>
            <a:r>
              <a:rPr lang="en-US" altLang="zh-CN" sz="1400" dirty="0">
                <a:sym typeface="Calibri" pitchFamily="34" charset="0"/>
              </a:rPr>
              <a:t>Enhancement </a:t>
            </a:r>
            <a:r>
              <a:rPr lang="en-US" altLang="zh-CN" sz="1400" dirty="0">
                <a:sym typeface="Calibri" pitchFamily="34" charset="0"/>
              </a:rPr>
              <a:t>on </a:t>
            </a:r>
            <a:r>
              <a:rPr lang="en-US" altLang="zh-CN" sz="1400" dirty="0" err="1">
                <a:sym typeface="Calibri" pitchFamily="34" charset="0"/>
              </a:rPr>
              <a:t>5GC</a:t>
            </a:r>
            <a:r>
              <a:rPr lang="en-US" altLang="zh-CN" sz="1400" dirty="0">
                <a:sym typeface="Calibri" pitchFamily="34" charset="0"/>
              </a:rPr>
              <a:t> and IMS to support Low latency call between </a:t>
            </a:r>
            <a:r>
              <a:rPr lang="en-US" altLang="zh-CN" sz="1400" dirty="0" err="1">
                <a:sym typeface="Calibri" pitchFamily="34" charset="0"/>
              </a:rPr>
              <a:t>UEs</a:t>
            </a:r>
            <a:r>
              <a:rPr lang="en-US" altLang="zh-CN" sz="1400" dirty="0">
                <a:sym typeface="Calibri" pitchFamily="34" charset="0"/>
              </a:rPr>
              <a:t> via satellite </a:t>
            </a:r>
            <a:r>
              <a:rPr lang="en-US" altLang="zh-CN" sz="1400" dirty="0" smtClean="0">
                <a:sym typeface="Calibri" pitchFamily="34" charset="0"/>
              </a:rPr>
              <a:t>backhaul using onboarding </a:t>
            </a:r>
            <a:r>
              <a:rPr lang="en-US" altLang="zh-CN" sz="1400" dirty="0" err="1" smtClean="0">
                <a:sym typeface="Calibri" pitchFamily="34" charset="0"/>
              </a:rPr>
              <a:t>UPF</a:t>
            </a:r>
            <a:r>
              <a:rPr lang="en-US" altLang="zh-CN" sz="1400" dirty="0" smtClean="0">
                <a:sym typeface="Calibri" pitchFamily="34" charset="0"/>
              </a:rPr>
              <a:t>.</a:t>
            </a:r>
            <a:endParaRPr lang="en-US" altLang="zh-CN" sz="1400" dirty="0">
              <a:sym typeface="Calibri" pitchFamily="34" charset="0"/>
            </a:endParaRPr>
          </a:p>
          <a:p>
            <a:r>
              <a:rPr lang="en-GB" altLang="zh-CN" sz="1800" b="1" dirty="0">
                <a:solidFill>
                  <a:srgbClr val="C00000"/>
                </a:solidFill>
              </a:rPr>
              <a:t>Dual </a:t>
            </a:r>
            <a:r>
              <a:rPr lang="en-US" altLang="zh-CN" sz="1800" b="1" dirty="0">
                <a:solidFill>
                  <a:srgbClr val="C00000"/>
                </a:solidFill>
              </a:rPr>
              <a:t>NR </a:t>
            </a:r>
            <a:r>
              <a:rPr lang="en-GB" altLang="zh-CN" sz="1800" b="1" dirty="0">
                <a:solidFill>
                  <a:srgbClr val="C00000"/>
                </a:solidFill>
              </a:rPr>
              <a:t>access including </a:t>
            </a:r>
            <a:r>
              <a:rPr lang="en-US" altLang="zh-CN" sz="1800" b="1" dirty="0">
                <a:solidFill>
                  <a:srgbClr val="C00000"/>
                </a:solidFill>
                <a:sym typeface="Calibri" pitchFamily="34" charset="0"/>
              </a:rPr>
              <a:t>satellite </a:t>
            </a:r>
            <a:endParaRPr lang="en-US" altLang="zh-CN" sz="1800" b="1" dirty="0" smtClean="0">
              <a:solidFill>
                <a:srgbClr val="C00000"/>
              </a:solidFill>
              <a:sym typeface="Calibri" pitchFamily="34" charset="0"/>
            </a:endParaRPr>
          </a:p>
          <a:p>
            <a:pPr lvl="1"/>
            <a:r>
              <a:rPr lang="en-US" altLang="zh-CN" sz="1400" kern="100" dirty="0">
                <a:sym typeface="Calibri" pitchFamily="34" charset="0"/>
              </a:rPr>
              <a:t>Enhancement on </a:t>
            </a:r>
            <a:r>
              <a:rPr lang="en-US" altLang="zh-CN" sz="1400" kern="100" dirty="0">
                <a:sym typeface="Calibri" pitchFamily="34" charset="0"/>
              </a:rPr>
              <a:t>Registration </a:t>
            </a:r>
            <a:r>
              <a:rPr lang="en-US" altLang="zh-CN" sz="1400" kern="100" dirty="0">
                <a:sym typeface="Calibri" pitchFamily="34" charset="0"/>
              </a:rPr>
              <a:t>and mobility </a:t>
            </a:r>
            <a:r>
              <a:rPr lang="en-US" altLang="zh-CN" sz="1400" kern="100" dirty="0">
                <a:sym typeface="Calibri" pitchFamily="34" charset="0"/>
              </a:rPr>
              <a:t>management to support dual </a:t>
            </a:r>
            <a:r>
              <a:rPr lang="en-US" altLang="zh-CN" sz="1400" kern="100" dirty="0"/>
              <a:t>NR </a:t>
            </a:r>
            <a:r>
              <a:rPr lang="en-GB" altLang="zh-CN" sz="1400" kern="100" dirty="0"/>
              <a:t>access including </a:t>
            </a:r>
            <a:r>
              <a:rPr lang="en-US" altLang="zh-CN" sz="1400" kern="100" dirty="0" smtClean="0">
                <a:sym typeface="Calibri" pitchFamily="34" charset="0"/>
              </a:rPr>
              <a:t>satellite, e.g. to simplify the corresponding process on satellite access.</a:t>
            </a:r>
            <a:endParaRPr lang="en-US" altLang="zh-CN" sz="1400" kern="100" dirty="0">
              <a:sym typeface="Calibri" pitchFamily="34" charset="0"/>
            </a:endParaRPr>
          </a:p>
          <a:p>
            <a:r>
              <a:rPr lang="en-GB" altLang="zh-CN" sz="1800" b="1" dirty="0" err="1">
                <a:solidFill>
                  <a:srgbClr val="C00000"/>
                </a:solidFill>
              </a:rPr>
              <a:t>S&amp;F</a:t>
            </a:r>
            <a:r>
              <a:rPr lang="en-GB" altLang="zh-CN" sz="1800" b="1" dirty="0">
                <a:solidFill>
                  <a:srgbClr val="C00000"/>
                </a:solidFill>
              </a:rPr>
              <a:t> operations under Transparent </a:t>
            </a:r>
            <a:r>
              <a:rPr lang="en-GB" altLang="zh-CN" sz="1800" b="1" dirty="0" smtClean="0">
                <a:solidFill>
                  <a:srgbClr val="C00000"/>
                </a:solidFill>
              </a:rPr>
              <a:t>mode</a:t>
            </a:r>
          </a:p>
          <a:p>
            <a:pPr lvl="1"/>
            <a:r>
              <a:rPr lang="en-US" altLang="zh-CN" sz="1400" kern="100" dirty="0" smtClean="0">
                <a:sym typeface="Calibri" pitchFamily="34" charset="0"/>
              </a:rPr>
              <a:t>Enhancement on Registration, </a:t>
            </a:r>
            <a:r>
              <a:rPr lang="en-GB" altLang="zh-CN" sz="1400" dirty="0" smtClean="0"/>
              <a:t>Connection and Session management, to support store and </a:t>
            </a:r>
            <a:r>
              <a:rPr lang="en-GB" altLang="zh-CN" sz="1400" dirty="0" err="1" smtClean="0"/>
              <a:t>orward</a:t>
            </a:r>
            <a:r>
              <a:rPr lang="en-GB" altLang="zh-CN" sz="1400" dirty="0" smtClean="0"/>
              <a:t> operations under under different feeder link status. It has RAN dependency.</a:t>
            </a:r>
            <a:endParaRPr lang="en-US" altLang="zh-CN" sz="1400" b="1" dirty="0" smtClean="0">
              <a:solidFill>
                <a:srgbClr val="C00000"/>
              </a:solidFill>
              <a:sym typeface="Calibri" pitchFamily="34" charset="0"/>
            </a:endParaRPr>
          </a:p>
          <a:p>
            <a:r>
              <a:rPr lang="en-US" altLang="zh-CN" sz="1800" b="1" dirty="0" smtClean="0">
                <a:solidFill>
                  <a:srgbClr val="C00000"/>
                </a:solidFill>
                <a:sym typeface="Calibri" pitchFamily="34" charset="0"/>
              </a:rPr>
              <a:t>Regenerative Mode</a:t>
            </a:r>
          </a:p>
          <a:p>
            <a:pPr lvl="1"/>
            <a:r>
              <a:rPr lang="en-US" altLang="zh-CN" sz="1400" kern="100" dirty="0" err="1"/>
              <a:t>5GC</a:t>
            </a:r>
            <a:r>
              <a:rPr lang="en-US" altLang="zh-CN" sz="1400" kern="100" dirty="0"/>
              <a:t> </a:t>
            </a:r>
            <a:r>
              <a:rPr lang="en-US" altLang="zh-CN" sz="1400" kern="100" dirty="0" smtClean="0"/>
              <a:t>architecture enhancement and </a:t>
            </a:r>
            <a:r>
              <a:rPr lang="en-US" altLang="zh-CN" sz="1400" kern="100" dirty="0" err="1" smtClean="0"/>
              <a:t>optimiaztion</a:t>
            </a:r>
            <a:r>
              <a:rPr lang="en-US" altLang="zh-CN" sz="1400" kern="100" dirty="0" smtClean="0"/>
              <a:t> to </a:t>
            </a:r>
            <a:r>
              <a:rPr lang="en-US" altLang="zh-CN" sz="1400" kern="100" dirty="0"/>
              <a:t>support RAN </a:t>
            </a:r>
            <a:r>
              <a:rPr lang="en-US" altLang="zh-CN" sz="1400" kern="100" dirty="0" smtClean="0"/>
              <a:t>and NFs mobility</a:t>
            </a:r>
            <a:r>
              <a:rPr lang="en-US" altLang="zh-CN" sz="1400" kern="100" dirty="0"/>
              <a:t>, including handover, </a:t>
            </a:r>
            <a:r>
              <a:rPr lang="en-GB" altLang="zh-CN" sz="1400" kern="100" dirty="0"/>
              <a:t>Mobility </a:t>
            </a:r>
            <a:r>
              <a:rPr lang="en-GB" altLang="zh-CN" sz="1400" kern="100" dirty="0"/>
              <a:t>management and </a:t>
            </a:r>
            <a:r>
              <a:rPr lang="en-US" altLang="zh-CN" sz="1400" kern="100" dirty="0"/>
              <a:t>Session </a:t>
            </a:r>
            <a:r>
              <a:rPr lang="en-US" altLang="zh-CN" sz="1400" kern="100" dirty="0" smtClean="0"/>
              <a:t>management, and </a:t>
            </a:r>
            <a:r>
              <a:rPr lang="en-US" altLang="zh-CN" sz="1400" kern="100" dirty="0" err="1" smtClean="0"/>
              <a:t>QoS</a:t>
            </a:r>
            <a:r>
              <a:rPr lang="en-US" altLang="zh-CN" sz="1400" kern="100" dirty="0" smtClean="0"/>
              <a:t> issue. </a:t>
            </a:r>
            <a:endParaRPr lang="zh-CN" altLang="en-US" sz="1400" kern="100" dirty="0"/>
          </a:p>
        </p:txBody>
      </p:sp>
    </p:spTree>
    <p:extLst>
      <p:ext uri="{BB962C8B-B14F-4D97-AF65-F5344CB8AC3E}">
        <p14:creationId xmlns:p14="http://schemas.microsoft.com/office/powerpoint/2010/main" val="55078630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729132" y="2743200"/>
            <a:ext cx="4206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/>
              <a:t>Thank you!</a:t>
            </a:r>
            <a:endParaRPr lang="zh-CN" alt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408200491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2250" y="832256"/>
            <a:ext cx="8388350" cy="1587383"/>
          </a:xfrm>
        </p:spPr>
        <p:txBody>
          <a:bodyPr/>
          <a:lstStyle/>
          <a:p>
            <a:r>
              <a:rPr lang="en-US" altLang="zh-CN" sz="2400" b="1" dirty="0" err="1" smtClean="0">
                <a:solidFill>
                  <a:srgbClr val="C00000"/>
                </a:solidFill>
              </a:rPr>
              <a:t>SA1</a:t>
            </a:r>
            <a:endParaRPr lang="en-US" altLang="zh-CN" sz="2400" b="1" dirty="0" smtClean="0">
              <a:solidFill>
                <a:srgbClr val="C00000"/>
              </a:solidFill>
            </a:endParaRPr>
          </a:p>
          <a:p>
            <a:pPr lvl="1"/>
            <a:r>
              <a:rPr lang="en-US" altLang="zh-CN" sz="1600" dirty="0" smtClean="0"/>
              <a:t>Stage </a:t>
            </a:r>
            <a:r>
              <a:rPr lang="en-US" altLang="zh-CN" sz="1600" dirty="0"/>
              <a:t>1 of </a:t>
            </a:r>
            <a:r>
              <a:rPr lang="en-US" altLang="zh-CN" sz="1600" dirty="0" err="1"/>
              <a:t>5GSAT</a:t>
            </a:r>
            <a:r>
              <a:rPr lang="en-US" altLang="zh-CN" sz="1600" dirty="0"/>
              <a:t> (</a:t>
            </a:r>
            <a:r>
              <a:rPr lang="en-US" altLang="zh-CN" sz="1600" dirty="0" err="1"/>
              <a:t>5GSAT</a:t>
            </a:r>
            <a:r>
              <a:rPr lang="en-US" altLang="zh-CN" sz="1600" dirty="0"/>
              <a:t>) (</a:t>
            </a:r>
            <a:r>
              <a:rPr lang="en-US" altLang="zh-CN" sz="1600" dirty="0" err="1"/>
              <a:t>R17</a:t>
            </a:r>
            <a:r>
              <a:rPr lang="en-US" altLang="zh-CN" sz="1600" dirty="0"/>
              <a:t>)</a:t>
            </a:r>
          </a:p>
          <a:p>
            <a:pPr lvl="1"/>
            <a:r>
              <a:rPr lang="en-US" altLang="zh-CN" sz="1600" dirty="0"/>
              <a:t>Guidelines for </a:t>
            </a:r>
            <a:r>
              <a:rPr lang="en-US" altLang="zh-CN" sz="1600" dirty="0"/>
              <a:t>Extra-territorial </a:t>
            </a:r>
            <a:r>
              <a:rPr lang="en-US" altLang="zh-CN" sz="1600" dirty="0" err="1"/>
              <a:t>5G</a:t>
            </a:r>
            <a:r>
              <a:rPr lang="en-US" altLang="zh-CN" sz="1600" dirty="0"/>
              <a:t> Systems (</a:t>
            </a:r>
            <a:r>
              <a:rPr lang="en-US" altLang="zh-CN" sz="1600" dirty="0" err="1"/>
              <a:t>FS_5GET</a:t>
            </a:r>
            <a:r>
              <a:rPr lang="en-US" altLang="zh-CN" sz="1600" dirty="0"/>
              <a:t>)(</a:t>
            </a:r>
            <a:r>
              <a:rPr lang="en-US" altLang="zh-CN" sz="1600" dirty="0" err="1"/>
              <a:t>R18</a:t>
            </a:r>
            <a:r>
              <a:rPr lang="en-US" altLang="zh-CN" sz="1600" dirty="0"/>
              <a:t>)</a:t>
            </a:r>
          </a:p>
          <a:p>
            <a:pPr lvl="1"/>
            <a:r>
              <a:rPr lang="en-GB" altLang="zh-CN" sz="1600" dirty="0" err="1"/>
              <a:t>5G</a:t>
            </a:r>
            <a:r>
              <a:rPr lang="en-GB" altLang="zh-CN" sz="1600" dirty="0"/>
              <a:t> system with satellite </a:t>
            </a:r>
            <a:r>
              <a:rPr lang="en-GB" altLang="zh-CN" sz="1600" dirty="0"/>
              <a:t>backhaul(</a:t>
            </a:r>
            <a:r>
              <a:rPr lang="en-GB" altLang="zh-CN" sz="1600" dirty="0" err="1"/>
              <a:t>R18</a:t>
            </a:r>
            <a:r>
              <a:rPr lang="en-GB" altLang="zh-CN" sz="1600" dirty="0"/>
              <a:t>)</a:t>
            </a:r>
            <a:endParaRPr lang="en-US" altLang="zh-CN" sz="1600" dirty="0"/>
          </a:p>
          <a:p>
            <a:pPr lvl="1"/>
            <a:r>
              <a:rPr lang="en-US" altLang="zh-CN" sz="1600" dirty="0" smtClean="0"/>
              <a:t>Stage </a:t>
            </a:r>
            <a:r>
              <a:rPr lang="en-US" altLang="zh-CN" sz="1600" dirty="0"/>
              <a:t>1 </a:t>
            </a:r>
            <a:r>
              <a:rPr lang="en-GB" altLang="zh-CN" sz="1600" dirty="0"/>
              <a:t>Study on satellite access - Phase 3 (</a:t>
            </a:r>
            <a:r>
              <a:rPr lang="en-GB" altLang="zh-CN" sz="1600" dirty="0" err="1"/>
              <a:t>R19</a:t>
            </a:r>
            <a:r>
              <a:rPr lang="en-GB" altLang="zh-CN" sz="1200" dirty="0"/>
              <a:t>)     </a:t>
            </a:r>
            <a:r>
              <a:rPr lang="en-GB" altLang="zh-CN" sz="1200" dirty="0">
                <a:solidFill>
                  <a:srgbClr val="FF0000"/>
                </a:solidFill>
              </a:rPr>
              <a:t>Normative phase is about to complete at Nov 2023</a:t>
            </a:r>
            <a:endParaRPr lang="en-US" altLang="zh-CN" sz="1200" dirty="0">
              <a:solidFill>
                <a:srgbClr val="FF0000"/>
              </a:solidFill>
            </a:endParaRPr>
          </a:p>
          <a:p>
            <a:pPr lvl="1"/>
            <a:endParaRPr lang="en-US" altLang="zh-CN" sz="1600" dirty="0"/>
          </a:p>
          <a:p>
            <a:pPr lvl="1"/>
            <a:endParaRPr lang="zh-CN" alt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 txBox="1">
            <a:spLocks/>
          </p:cNvSpPr>
          <p:nvPr/>
        </p:nvSpPr>
        <p:spPr bwMode="auto">
          <a:xfrm>
            <a:off x="222250" y="141958"/>
            <a:ext cx="8655050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 smtClean="0">
                <a:solidFill>
                  <a:srgbClr val="C00000"/>
                </a:solidFill>
              </a:rPr>
              <a:t>Overview on satellite related work in 3GPP</a:t>
            </a:r>
            <a:endParaRPr lang="en-US" kern="0" dirty="0">
              <a:solidFill>
                <a:srgbClr val="C00000"/>
              </a:solidFill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219907" y="2349226"/>
            <a:ext cx="8388350" cy="2447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zh-CN" sz="2400" b="1" kern="0" dirty="0" err="1" smtClean="0">
                <a:solidFill>
                  <a:srgbClr val="C00000"/>
                </a:solidFill>
              </a:rPr>
              <a:t>SA2</a:t>
            </a:r>
            <a:endParaRPr lang="en-US" altLang="zh-CN" sz="2400" b="1" kern="0" dirty="0" smtClean="0">
              <a:solidFill>
                <a:srgbClr val="C00000"/>
              </a:solidFill>
            </a:endParaRPr>
          </a:p>
          <a:p>
            <a:pPr lvl="1"/>
            <a:r>
              <a:rPr lang="en-US" altLang="zh-CN" sz="1600" dirty="0"/>
              <a:t>Study on architecture aspects for using satellite access in </a:t>
            </a:r>
            <a:r>
              <a:rPr lang="en-US" altLang="zh-CN" sz="1600" dirty="0" err="1"/>
              <a:t>5G</a:t>
            </a:r>
            <a:r>
              <a:rPr lang="en-US" altLang="zh-CN" sz="1600" dirty="0"/>
              <a:t> (</a:t>
            </a:r>
            <a:r>
              <a:rPr lang="en-US" altLang="zh-CN" sz="1600" dirty="0" err="1"/>
              <a:t>FS_5GSAT_ARCH</a:t>
            </a:r>
            <a:r>
              <a:rPr lang="en-US" altLang="zh-CN" sz="1600" dirty="0"/>
              <a:t>) (</a:t>
            </a:r>
            <a:r>
              <a:rPr lang="en-US" altLang="zh-CN" sz="1600" dirty="0" err="1"/>
              <a:t>R17</a:t>
            </a:r>
            <a:r>
              <a:rPr lang="en-US" altLang="zh-CN" sz="1600" dirty="0"/>
              <a:t>)</a:t>
            </a:r>
          </a:p>
          <a:p>
            <a:pPr lvl="1"/>
            <a:r>
              <a:rPr lang="en-US" altLang="zh-CN" sz="1600" dirty="0"/>
              <a:t>Integration of satellite components in the </a:t>
            </a:r>
            <a:r>
              <a:rPr lang="en-US" altLang="zh-CN" sz="1600" dirty="0" err="1"/>
              <a:t>5G</a:t>
            </a:r>
            <a:r>
              <a:rPr lang="en-US" altLang="zh-CN" sz="1600" dirty="0"/>
              <a:t> architecture (</a:t>
            </a:r>
            <a:r>
              <a:rPr lang="en-US" altLang="zh-CN" sz="1600" dirty="0" err="1"/>
              <a:t>5GSAT_ARCH</a:t>
            </a:r>
            <a:r>
              <a:rPr lang="en-US" altLang="zh-CN" sz="1600" dirty="0"/>
              <a:t>) (</a:t>
            </a:r>
            <a:r>
              <a:rPr lang="en-US" altLang="zh-CN" sz="1600" dirty="0" err="1"/>
              <a:t>R17</a:t>
            </a:r>
            <a:r>
              <a:rPr lang="en-US" altLang="zh-CN" sz="1600" dirty="0"/>
              <a:t>)</a:t>
            </a:r>
          </a:p>
          <a:p>
            <a:pPr lvl="1"/>
            <a:r>
              <a:rPr lang="en-US" altLang="zh-CN" sz="1600" dirty="0"/>
              <a:t>Architecture support for NB-</a:t>
            </a:r>
            <a:r>
              <a:rPr lang="en-US" altLang="zh-CN" sz="1600" dirty="0" err="1"/>
              <a:t>IoT</a:t>
            </a:r>
            <a:r>
              <a:rPr lang="en-US" altLang="zh-CN" sz="1600" dirty="0"/>
              <a:t>/</a:t>
            </a:r>
            <a:r>
              <a:rPr lang="en-US" altLang="zh-CN" sz="1600" dirty="0" err="1"/>
              <a:t>eMTC</a:t>
            </a:r>
            <a:r>
              <a:rPr lang="en-US" altLang="zh-CN" sz="1600" dirty="0"/>
              <a:t> Non-Terrestrial Networks in EPS(</a:t>
            </a:r>
            <a:r>
              <a:rPr lang="en-US" altLang="zh-CN" sz="1600" dirty="0" err="1"/>
              <a:t>R17</a:t>
            </a:r>
            <a:r>
              <a:rPr lang="en-US" altLang="zh-CN" sz="1600" dirty="0"/>
              <a:t>)</a:t>
            </a:r>
          </a:p>
          <a:p>
            <a:pPr lvl="1"/>
            <a:r>
              <a:rPr lang="en-GB" altLang="zh-CN" sz="1600" dirty="0"/>
              <a:t>Study on Integration of satellite components in the </a:t>
            </a:r>
            <a:r>
              <a:rPr lang="en-GB" altLang="zh-CN" sz="1600" dirty="0" err="1"/>
              <a:t>5G</a:t>
            </a:r>
            <a:r>
              <a:rPr lang="en-GB" altLang="zh-CN" sz="1600" dirty="0"/>
              <a:t> architecture - Phase 2 (</a:t>
            </a:r>
            <a:r>
              <a:rPr lang="en-GB" altLang="zh-CN" sz="1600" dirty="0" err="1"/>
              <a:t>R18</a:t>
            </a:r>
            <a:r>
              <a:rPr lang="en-GB" altLang="zh-CN" sz="1600" dirty="0" smtClean="0"/>
              <a:t>)</a:t>
            </a:r>
          </a:p>
          <a:p>
            <a:pPr lvl="1"/>
            <a:r>
              <a:rPr lang="en-GB" altLang="zh-CN" sz="1600" dirty="0" err="1"/>
              <a:t>5GC</a:t>
            </a:r>
            <a:r>
              <a:rPr lang="en-GB" altLang="zh-CN" sz="1600" dirty="0"/>
              <a:t>/</a:t>
            </a:r>
            <a:r>
              <a:rPr lang="en-GB" altLang="zh-CN" sz="1600" dirty="0" err="1"/>
              <a:t>EPC</a:t>
            </a:r>
            <a:r>
              <a:rPr lang="en-GB" altLang="zh-CN" sz="1600" dirty="0"/>
              <a:t> enhancement for satellite access Phase 2 (</a:t>
            </a:r>
            <a:r>
              <a:rPr lang="en-GB" altLang="zh-CN" sz="1600" dirty="0" err="1"/>
              <a:t>R18</a:t>
            </a:r>
            <a:r>
              <a:rPr lang="en-GB" altLang="zh-CN" sz="1600" dirty="0"/>
              <a:t>)</a:t>
            </a:r>
          </a:p>
          <a:p>
            <a:pPr lvl="1"/>
            <a:r>
              <a:rPr lang="en-GB" altLang="zh-CN" sz="1600" dirty="0"/>
              <a:t>Study on </a:t>
            </a:r>
            <a:r>
              <a:rPr lang="en-GB" altLang="zh-CN" sz="1600" dirty="0" err="1"/>
              <a:t>5G</a:t>
            </a:r>
            <a:r>
              <a:rPr lang="en-GB" altLang="zh-CN" sz="1600" dirty="0"/>
              <a:t> System with Satellite Backhaul </a:t>
            </a:r>
            <a:r>
              <a:rPr lang="en-US" altLang="zh-CN" sz="1600" dirty="0"/>
              <a:t>(</a:t>
            </a:r>
            <a:r>
              <a:rPr lang="en-US" altLang="zh-CN" sz="1600" dirty="0" err="1" smtClean="0"/>
              <a:t>R18</a:t>
            </a:r>
            <a:r>
              <a:rPr lang="en-US" altLang="zh-CN" sz="1600" dirty="0" smtClean="0"/>
              <a:t>)</a:t>
            </a:r>
            <a:r>
              <a:rPr lang="en-US" altLang="zh-CN" sz="1600" b="1" dirty="0" smtClean="0">
                <a:solidFill>
                  <a:schemeClr val="lt1"/>
                </a:solidFill>
              </a:rPr>
              <a:t>I</a:t>
            </a:r>
          </a:p>
          <a:p>
            <a:pPr lvl="1"/>
            <a:r>
              <a:rPr lang="en-US" altLang="zh-CN" sz="1600" dirty="0" err="1" smtClean="0"/>
              <a:t>5G</a:t>
            </a:r>
            <a:r>
              <a:rPr lang="en-US" altLang="zh-CN" sz="1600" dirty="0" smtClean="0"/>
              <a:t> </a:t>
            </a:r>
            <a:r>
              <a:rPr lang="en-US" altLang="zh-CN" sz="1600" dirty="0"/>
              <a:t>System with Satellite Backhaul (</a:t>
            </a:r>
            <a:r>
              <a:rPr lang="en-US" altLang="zh-CN" sz="1600" dirty="0" err="1"/>
              <a:t>R18</a:t>
            </a:r>
            <a:r>
              <a:rPr lang="en-US" altLang="zh-CN" sz="1600" dirty="0"/>
              <a:t>)</a:t>
            </a:r>
            <a:endParaRPr lang="de-DE" altLang="zh-CN" sz="1600" dirty="0"/>
          </a:p>
          <a:p>
            <a:pPr lvl="1"/>
            <a:endParaRPr lang="zh-CN" altLang="zh-CN" sz="1600" dirty="0"/>
          </a:p>
          <a:p>
            <a:pPr lvl="1"/>
            <a:endParaRPr lang="en-US" altLang="zh-CN" sz="1600" kern="0" dirty="0" smtClean="0"/>
          </a:p>
          <a:p>
            <a:pPr lvl="1"/>
            <a:endParaRPr lang="zh-CN" altLang="en-US" kern="0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auto">
          <a:xfrm>
            <a:off x="233971" y="4797003"/>
            <a:ext cx="8388350" cy="1587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zh-CN" sz="2400" b="1" kern="0" dirty="0" smtClean="0">
                <a:solidFill>
                  <a:srgbClr val="C00000"/>
                </a:solidFill>
              </a:rPr>
              <a:t>RAN</a:t>
            </a:r>
          </a:p>
          <a:p>
            <a:pPr lvl="1"/>
            <a:r>
              <a:rPr lang="en-US" altLang="zh-CN" sz="1600" dirty="0" smtClean="0"/>
              <a:t>Solutions </a:t>
            </a:r>
            <a:r>
              <a:rPr lang="en-US" altLang="zh-CN" sz="1600" dirty="0"/>
              <a:t>for NR for NTN(</a:t>
            </a:r>
            <a:r>
              <a:rPr lang="en-US" altLang="zh-CN" sz="1600" dirty="0" err="1"/>
              <a:t>R17</a:t>
            </a:r>
            <a:r>
              <a:rPr lang="en-US" altLang="zh-CN" sz="1600" dirty="0"/>
              <a:t>)</a:t>
            </a:r>
            <a:endParaRPr lang="en-US" altLang="zh-CN" sz="1600" dirty="0">
              <a:sym typeface="Calibri" pitchFamily="34" charset="0"/>
            </a:endParaRPr>
          </a:p>
          <a:p>
            <a:pPr lvl="1"/>
            <a:r>
              <a:rPr lang="en-US" altLang="zh-CN" sz="1600" dirty="0"/>
              <a:t>NR NTN enhancements</a:t>
            </a:r>
            <a:r>
              <a:rPr lang="en-US" altLang="zh-CN" sz="1600" dirty="0">
                <a:sym typeface="Calibri" pitchFamily="34" charset="0"/>
              </a:rPr>
              <a:t>(</a:t>
            </a:r>
            <a:r>
              <a:rPr lang="en-US" altLang="zh-CN" sz="1600" dirty="0" err="1">
                <a:sym typeface="Calibri" pitchFamily="34" charset="0"/>
              </a:rPr>
              <a:t>R18</a:t>
            </a:r>
            <a:r>
              <a:rPr lang="en-US" altLang="zh-CN" sz="1600" dirty="0">
                <a:sym typeface="Calibri" pitchFamily="34" charset="0"/>
              </a:rPr>
              <a:t>)</a:t>
            </a:r>
          </a:p>
          <a:p>
            <a:pPr lvl="1"/>
            <a:r>
              <a:rPr lang="en-US" altLang="zh-CN" sz="1600" dirty="0" err="1"/>
              <a:t>IoT</a:t>
            </a:r>
            <a:r>
              <a:rPr lang="en-US" altLang="zh-CN" sz="1600" dirty="0"/>
              <a:t> NTN enhancements(</a:t>
            </a:r>
            <a:r>
              <a:rPr lang="en-US" altLang="zh-CN" sz="1600" dirty="0" err="1"/>
              <a:t>R18</a:t>
            </a:r>
            <a:r>
              <a:rPr lang="en-US" altLang="zh-CN" sz="1600" dirty="0"/>
              <a:t>)</a:t>
            </a:r>
          </a:p>
          <a:p>
            <a:pPr lvl="1"/>
            <a:r>
              <a:rPr lang="en-US" altLang="zh-CN" sz="1600" dirty="0"/>
              <a:t>Study on requirements and use cases for network verified </a:t>
            </a:r>
            <a:r>
              <a:rPr lang="en-US" altLang="zh-CN" sz="1600" dirty="0" err="1"/>
              <a:t>UE</a:t>
            </a:r>
            <a:r>
              <a:rPr lang="en-US" altLang="zh-CN" sz="1600" dirty="0"/>
              <a:t> location for NTN in NR(</a:t>
            </a:r>
            <a:r>
              <a:rPr lang="en-US" altLang="zh-CN" sz="1600" dirty="0" err="1"/>
              <a:t>R18</a:t>
            </a:r>
            <a:r>
              <a:rPr lang="en-US" altLang="zh-CN" sz="1600" dirty="0" smtClean="0"/>
              <a:t>)</a:t>
            </a:r>
            <a:endParaRPr lang="en-US" altLang="zh-CN" sz="1600" kern="0" dirty="0" smtClean="0"/>
          </a:p>
          <a:p>
            <a:pPr lvl="1"/>
            <a:endParaRPr lang="zh-CN" altLang="en-US" kern="0" dirty="0"/>
          </a:p>
        </p:txBody>
      </p:sp>
    </p:spTree>
    <p:extLst>
      <p:ext uri="{BB962C8B-B14F-4D97-AF65-F5344CB8AC3E}">
        <p14:creationId xmlns:p14="http://schemas.microsoft.com/office/powerpoint/2010/main" val="20102847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4206" y="970670"/>
            <a:ext cx="8388350" cy="4656406"/>
          </a:xfrm>
        </p:spPr>
        <p:txBody>
          <a:bodyPr/>
          <a:lstStyle/>
          <a:p>
            <a:r>
              <a:rPr lang="en-GB" altLang="zh-CN" sz="2000" b="1" dirty="0">
                <a:solidFill>
                  <a:srgbClr val="C00000"/>
                </a:solidFill>
              </a:rPr>
              <a:t>Study on satellite access - Phase </a:t>
            </a:r>
            <a:r>
              <a:rPr lang="en-GB" altLang="zh-CN" sz="2000" b="1" dirty="0" smtClean="0">
                <a:solidFill>
                  <a:srgbClr val="C00000"/>
                </a:solidFill>
              </a:rPr>
              <a:t>3 </a:t>
            </a:r>
            <a:r>
              <a:rPr lang="en-GB" altLang="zh-CN" sz="2000" b="1" dirty="0">
                <a:solidFill>
                  <a:srgbClr val="C00000"/>
                </a:solidFill>
              </a:rPr>
              <a:t>(</a:t>
            </a:r>
            <a:r>
              <a:rPr lang="en-GB" altLang="zh-CN" sz="2000" b="1" dirty="0" err="1">
                <a:solidFill>
                  <a:srgbClr val="C00000"/>
                </a:solidFill>
              </a:rPr>
              <a:t>TR</a:t>
            </a:r>
            <a:r>
              <a:rPr lang="en-GB" altLang="zh-CN" sz="2000" b="1" dirty="0">
                <a:solidFill>
                  <a:srgbClr val="C00000"/>
                </a:solidFill>
              </a:rPr>
              <a:t> 22.865</a:t>
            </a:r>
            <a:r>
              <a:rPr lang="en-GB" altLang="zh-CN" sz="2000" b="1" dirty="0">
                <a:solidFill>
                  <a:srgbClr val="C00000"/>
                </a:solidFill>
              </a:rPr>
              <a:t>)</a:t>
            </a:r>
          </a:p>
          <a:p>
            <a:pPr lvl="1"/>
            <a:r>
              <a:rPr lang="en-GB" altLang="zh-CN" sz="1800" dirty="0" err="1"/>
              <a:t>GNSS</a:t>
            </a:r>
            <a:r>
              <a:rPr lang="en-GB" altLang="zh-CN" sz="1800" dirty="0"/>
              <a:t> independent </a:t>
            </a:r>
            <a:r>
              <a:rPr lang="en-GB" altLang="zh-CN" sz="1800" dirty="0"/>
              <a:t>operation to allow the </a:t>
            </a:r>
            <a:r>
              <a:rPr lang="en-GB" altLang="zh-CN" sz="1800" dirty="0" smtClean="0"/>
              <a:t>satellite </a:t>
            </a:r>
            <a:r>
              <a:rPr lang="en-GB" altLang="zh-CN" sz="1800" dirty="0"/>
              <a:t>access </a:t>
            </a:r>
            <a:r>
              <a:rPr lang="en-GB" altLang="zh-CN" sz="1800" dirty="0" smtClean="0"/>
              <a:t>and services for </a:t>
            </a:r>
            <a:r>
              <a:rPr lang="en-GB" altLang="zh-CN" sz="1800" dirty="0" err="1"/>
              <a:t>UE</a:t>
            </a:r>
            <a:r>
              <a:rPr lang="en-GB" altLang="zh-CN" sz="1800" dirty="0"/>
              <a:t> without </a:t>
            </a:r>
            <a:r>
              <a:rPr lang="en-GB" altLang="zh-CN" sz="1800" dirty="0" err="1"/>
              <a:t>GNSS</a:t>
            </a:r>
            <a:r>
              <a:rPr lang="en-GB" altLang="zh-CN" sz="1800" dirty="0"/>
              <a:t> receiver or with no access to </a:t>
            </a:r>
            <a:r>
              <a:rPr lang="en-GB" altLang="zh-CN" sz="1800" dirty="0" err="1"/>
              <a:t>GNSS</a:t>
            </a:r>
            <a:r>
              <a:rPr lang="en-GB" altLang="zh-CN" sz="1800" dirty="0"/>
              <a:t> </a:t>
            </a:r>
            <a:r>
              <a:rPr lang="en-GB" altLang="zh-CN" sz="1800" dirty="0" smtClean="0"/>
              <a:t>service.</a:t>
            </a:r>
            <a:endParaRPr lang="en-GB" altLang="zh-CN" sz="1800" dirty="0"/>
          </a:p>
          <a:p>
            <a:pPr lvl="1"/>
            <a:r>
              <a:rPr lang="en-GB" altLang="zh-CN" sz="1800" dirty="0"/>
              <a:t>Communication between </a:t>
            </a:r>
            <a:r>
              <a:rPr lang="en-GB" altLang="zh-CN" sz="1800" dirty="0" err="1"/>
              <a:t>UEs</a:t>
            </a:r>
            <a:r>
              <a:rPr lang="en-GB" altLang="zh-CN" sz="1800" dirty="0"/>
              <a:t> under the same satellite’s </a:t>
            </a:r>
            <a:r>
              <a:rPr lang="en-GB" altLang="zh-CN" sz="1800" dirty="0" smtClean="0"/>
              <a:t>coverage regarding latency, e.g. phone call, data, LAN communication.</a:t>
            </a:r>
          </a:p>
          <a:p>
            <a:pPr lvl="1"/>
            <a:r>
              <a:rPr lang="en-GB" altLang="zh-CN" sz="1800" dirty="0"/>
              <a:t>T</a:t>
            </a:r>
            <a:r>
              <a:rPr lang="en-GB" altLang="zh-CN" sz="1800" dirty="0" smtClean="0"/>
              <a:t>he </a:t>
            </a:r>
            <a:r>
              <a:rPr lang="en-GB" altLang="zh-CN" sz="1800" dirty="0"/>
              <a:t>requirements </a:t>
            </a:r>
            <a:r>
              <a:rPr lang="en-GB" altLang="zh-CN" sz="1800" dirty="0" smtClean="0"/>
              <a:t>about position that </a:t>
            </a:r>
            <a:r>
              <a:rPr lang="en-GB" altLang="zh-CN" sz="1800" dirty="0"/>
              <a:t>can be satisfied via NTN access, </a:t>
            </a:r>
            <a:r>
              <a:rPr lang="en-GB" altLang="zh-CN" sz="1800" dirty="0" smtClean="0"/>
              <a:t>e.g. different position methods negotiation.</a:t>
            </a:r>
          </a:p>
          <a:p>
            <a:pPr lvl="1"/>
            <a:r>
              <a:rPr lang="en-GB" altLang="zh-CN" sz="1800" dirty="0"/>
              <a:t>To support </a:t>
            </a:r>
            <a:r>
              <a:rPr lang="en-GB" altLang="zh-CN" sz="1800" dirty="0"/>
              <a:t>delay tolerant communication service via satellite </a:t>
            </a:r>
            <a:r>
              <a:rPr lang="en-GB" altLang="zh-CN" sz="1800" dirty="0" smtClean="0"/>
              <a:t>with </a:t>
            </a:r>
            <a:r>
              <a:rPr lang="en-GB" altLang="zh-CN" sz="1800" dirty="0"/>
              <a:t>intermittently/temporarily unavailable connectivity. </a:t>
            </a:r>
            <a:r>
              <a:rPr lang="en-GB" altLang="zh-CN" sz="1800" dirty="0"/>
              <a:t>Potential requirement is store </a:t>
            </a:r>
            <a:r>
              <a:rPr lang="en-GB" altLang="zh-CN" sz="1800" dirty="0"/>
              <a:t>and forward </a:t>
            </a:r>
            <a:r>
              <a:rPr lang="en-GB" altLang="zh-CN" sz="1800" dirty="0" smtClean="0"/>
              <a:t>operation.</a:t>
            </a:r>
            <a:endParaRPr lang="en-GB" altLang="zh-CN" sz="1800" dirty="0"/>
          </a:p>
          <a:p>
            <a:r>
              <a:rPr lang="en-GB" altLang="zh-CN" sz="2000" b="1" dirty="0">
                <a:solidFill>
                  <a:srgbClr val="C00000"/>
                </a:solidFill>
              </a:rPr>
              <a:t>Study on Upper layer traffic steer, switch and split over dual 3GPP </a:t>
            </a:r>
            <a:r>
              <a:rPr lang="en-GB" altLang="zh-CN" sz="2000" b="1" dirty="0" smtClean="0">
                <a:solidFill>
                  <a:srgbClr val="C00000"/>
                </a:solidFill>
              </a:rPr>
              <a:t>access (</a:t>
            </a:r>
            <a:r>
              <a:rPr lang="en-GB" altLang="zh-CN" sz="2000" b="1" dirty="0" err="1" smtClean="0">
                <a:solidFill>
                  <a:srgbClr val="C00000"/>
                </a:solidFill>
              </a:rPr>
              <a:t>TR</a:t>
            </a:r>
            <a:r>
              <a:rPr lang="en-GB" altLang="zh-CN" sz="2000" b="1" dirty="0" smtClean="0">
                <a:solidFill>
                  <a:srgbClr val="C00000"/>
                </a:solidFill>
              </a:rPr>
              <a:t> 22.841)</a:t>
            </a:r>
          </a:p>
          <a:p>
            <a:pPr lvl="1"/>
            <a:r>
              <a:rPr lang="en-US" altLang="zh-CN" sz="1800" dirty="0"/>
              <a:t>S</a:t>
            </a:r>
            <a:r>
              <a:rPr lang="en-US" altLang="zh-CN" sz="1800" dirty="0" smtClean="0"/>
              <a:t>ervice </a:t>
            </a:r>
            <a:r>
              <a:rPr lang="en-US" altLang="zh-CN" sz="1800" dirty="0"/>
              <a:t>requirements related to </a:t>
            </a:r>
            <a:r>
              <a:rPr lang="en-US" altLang="zh-CN" sz="1800" dirty="0" smtClean="0"/>
              <a:t>steering</a:t>
            </a:r>
            <a:r>
              <a:rPr lang="en-US" altLang="zh-CN" sz="1800" dirty="0"/>
              <a:t>, splitting and switching of user </a:t>
            </a:r>
            <a:r>
              <a:rPr lang="en-US" altLang="zh-CN" sz="1800" dirty="0" smtClean="0"/>
              <a:t>data across </a:t>
            </a:r>
            <a:r>
              <a:rPr lang="en-US" altLang="zh-CN" sz="1800" dirty="0"/>
              <a:t>two 3GPP </a:t>
            </a:r>
            <a:r>
              <a:rPr lang="en-US" altLang="zh-CN" sz="1800" dirty="0" smtClean="0"/>
              <a:t>networks</a:t>
            </a:r>
            <a:r>
              <a:rPr lang="en-US" altLang="zh-CN" sz="1800" dirty="0"/>
              <a:t> </a:t>
            </a:r>
            <a:r>
              <a:rPr lang="en-US" altLang="zh-CN" sz="1800" dirty="0" smtClean="0"/>
              <a:t>which could use </a:t>
            </a:r>
            <a:r>
              <a:rPr lang="en-US" altLang="zh-CN" sz="1800" dirty="0"/>
              <a:t>two different </a:t>
            </a:r>
            <a:r>
              <a:rPr lang="en-US" altLang="zh-CN" sz="1800" dirty="0" smtClean="0"/>
              <a:t>satellite NR access or one satellite </a:t>
            </a:r>
            <a:r>
              <a:rPr lang="en-US" altLang="zh-CN" sz="1800" dirty="0"/>
              <a:t>NR </a:t>
            </a:r>
            <a:r>
              <a:rPr lang="en-US" altLang="zh-CN" sz="1800" dirty="0" smtClean="0"/>
              <a:t>access and one terrestrial access.</a:t>
            </a:r>
            <a:endParaRPr lang="zh-CN" altLang="zh-CN" sz="1800" dirty="0"/>
          </a:p>
          <a:p>
            <a:pPr>
              <a:buFont typeface="Wingdings" panose="05000000000000000000" pitchFamily="2" charset="2"/>
              <a:buChar char="p"/>
            </a:pPr>
            <a:r>
              <a:rPr lang="en-US" altLang="zh-CN" sz="2400" dirty="0" smtClean="0"/>
              <a:t>Most </a:t>
            </a:r>
            <a:r>
              <a:rPr lang="en-US" altLang="zh-CN" sz="2400" dirty="0"/>
              <a:t>of above requirements can be considered as input </a:t>
            </a:r>
            <a:r>
              <a:rPr lang="en-US" altLang="zh-CN" sz="2400" dirty="0" smtClean="0"/>
              <a:t>to </a:t>
            </a:r>
            <a:r>
              <a:rPr lang="en-US" altLang="zh-CN" sz="2400" dirty="0" err="1" smtClean="0"/>
              <a:t>R19</a:t>
            </a:r>
            <a:r>
              <a:rPr lang="en-US" altLang="zh-CN" sz="2400" dirty="0" smtClean="0"/>
              <a:t> study on </a:t>
            </a:r>
            <a:r>
              <a:rPr lang="en-GB" altLang="zh-CN" sz="2400" dirty="0" err="1" smtClean="0"/>
              <a:t>5GC</a:t>
            </a:r>
            <a:r>
              <a:rPr lang="en-GB" altLang="zh-CN" sz="2400" dirty="0" smtClean="0"/>
              <a:t> </a:t>
            </a:r>
            <a:r>
              <a:rPr lang="en-GB" altLang="zh-CN" sz="2400" dirty="0"/>
              <a:t>enhancement for satellite </a:t>
            </a:r>
            <a:r>
              <a:rPr lang="en-GB" altLang="zh-CN" sz="2400" dirty="0" smtClean="0"/>
              <a:t>access.</a:t>
            </a:r>
            <a:endParaRPr lang="zh-CN" altLang="en-US" sz="2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 txBox="1">
            <a:spLocks noGrp="1"/>
          </p:cNvSpPr>
          <p:nvPr>
            <p:ph type="title"/>
          </p:nvPr>
        </p:nvSpPr>
        <p:spPr bwMode="auto">
          <a:xfrm>
            <a:off x="334206" y="162499"/>
            <a:ext cx="6827838" cy="671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dirty="0" smtClean="0">
                <a:solidFill>
                  <a:srgbClr val="C00000"/>
                </a:solidFill>
              </a:rPr>
              <a:t>New </a:t>
            </a:r>
            <a:r>
              <a:rPr lang="en-US" altLang="de-DE" sz="2800" b="1" dirty="0">
                <a:solidFill>
                  <a:srgbClr val="C00000"/>
                </a:solidFill>
              </a:rPr>
              <a:t>r</a:t>
            </a:r>
            <a:r>
              <a:rPr lang="en-US" altLang="de-DE" sz="2800" b="1" kern="0" dirty="0" smtClean="0">
                <a:solidFill>
                  <a:srgbClr val="C00000"/>
                </a:solidFill>
              </a:rPr>
              <a:t>equirements from </a:t>
            </a:r>
            <a:r>
              <a:rPr lang="en-US" altLang="de-DE" sz="2800" b="1" kern="0" dirty="0" err="1" smtClean="0">
                <a:solidFill>
                  <a:srgbClr val="C00000"/>
                </a:solidFill>
              </a:rPr>
              <a:t>R19</a:t>
            </a:r>
            <a:r>
              <a:rPr lang="en-US" altLang="de-DE" sz="2800" b="1" kern="0" dirty="0" smtClean="0">
                <a:solidFill>
                  <a:srgbClr val="C00000"/>
                </a:solidFill>
              </a:rPr>
              <a:t> </a:t>
            </a:r>
            <a:r>
              <a:rPr lang="en-US" altLang="de-DE" sz="2800" b="1" kern="0" dirty="0" err="1" smtClean="0">
                <a:solidFill>
                  <a:srgbClr val="C00000"/>
                </a:solidFill>
              </a:rPr>
              <a:t>SA1</a:t>
            </a:r>
            <a:r>
              <a:rPr lang="en-US" altLang="de-DE" sz="2800" b="1" kern="0" dirty="0" smtClean="0">
                <a:solidFill>
                  <a:srgbClr val="C00000"/>
                </a:solidFill>
              </a:rPr>
              <a:t> study</a:t>
            </a:r>
            <a:endParaRPr lang="en-US" kern="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022103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9512" y="195486"/>
            <a:ext cx="44903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altLang="zh-CN" sz="2800" b="1" kern="0" dirty="0" err="1">
                <a:solidFill>
                  <a:srgbClr val="C00000"/>
                </a:solidFill>
                <a:latin typeface="+mj-lt"/>
                <a:ea typeface="+mj-ea"/>
                <a:cs typeface="+mj-cs"/>
                <a:sym typeface="Calibri" pitchFamily="34" charset="0"/>
              </a:rPr>
              <a:t>U2N</a:t>
            </a:r>
            <a:r>
              <a:rPr lang="en-US" altLang="zh-CN" sz="2800" b="1" kern="0" dirty="0">
                <a:solidFill>
                  <a:srgbClr val="C00000"/>
                </a:solidFill>
                <a:latin typeface="+mj-lt"/>
                <a:ea typeface="+mj-ea"/>
                <a:cs typeface="+mj-cs"/>
                <a:sym typeface="Calibri" pitchFamily="34" charset="0"/>
              </a:rPr>
              <a:t> relay via satellite access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4863951"/>
              </p:ext>
            </p:extLst>
          </p:nvPr>
        </p:nvGraphicFramePr>
        <p:xfrm>
          <a:off x="2438746" y="4854559"/>
          <a:ext cx="5982968" cy="161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9" name="Visio" r:id="rId3" imgW="5067303" imgH="1371600" progId="Visio.Drawing.15">
                  <p:embed/>
                </p:oleObj>
              </mc:Choice>
              <mc:Fallback>
                <p:oleObj name="Visio" r:id="rId3" imgW="5067303" imgH="1371600" progId="Visio.Drawing.15">
                  <p:embed/>
                  <p:pic>
                    <p:nvPicPr>
                      <p:cNvPr id="5" name="对象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38746" y="4854559"/>
                        <a:ext cx="5982968" cy="161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13196" y="2078944"/>
            <a:ext cx="8773591" cy="326267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p"/>
            </a:pPr>
            <a:r>
              <a:rPr kumimoji="1" lang="en-US" altLang="zh-CN" sz="20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Calibri" pitchFamily="34" charset="0"/>
              </a:rPr>
              <a:t>Gaps and objectives</a:t>
            </a:r>
          </a:p>
          <a:p>
            <a:pPr>
              <a:spcBef>
                <a:spcPct val="20000"/>
              </a:spcBef>
            </a:pPr>
            <a:r>
              <a:rPr lang="en-GB" altLang="zh-CN" sz="1600" kern="100" dirty="0" smtClean="0">
                <a:sym typeface="Calibri" pitchFamily="34" charset="0"/>
              </a:rPr>
              <a:t>3GPP has standardized general procedures for </a:t>
            </a:r>
            <a:r>
              <a:rPr lang="en-GB" altLang="zh-CN" sz="1600" kern="100" dirty="0" err="1" smtClean="0">
                <a:sym typeface="Calibri" pitchFamily="34" charset="0"/>
              </a:rPr>
              <a:t>U2N</a:t>
            </a:r>
            <a:r>
              <a:rPr lang="en-US" altLang="zh-CN" sz="1600" kern="100" dirty="0" smtClean="0">
                <a:sym typeface="Calibri" pitchFamily="34" charset="0"/>
              </a:rPr>
              <a:t> </a:t>
            </a:r>
            <a:r>
              <a:rPr lang="en-US" altLang="zh-CN" sz="1600" kern="100" dirty="0" smtClean="0">
                <a:sym typeface="Calibri" pitchFamily="34" charset="0"/>
              </a:rPr>
              <a:t>relay, but it is not satellite access specific. Some enhancement needs to be studied to support </a:t>
            </a:r>
            <a:r>
              <a:rPr lang="en-US" altLang="zh-CN" sz="1600" kern="100" dirty="0">
                <a:sym typeface="Calibri" pitchFamily="34" charset="0"/>
              </a:rPr>
              <a:t>satellite access </a:t>
            </a:r>
            <a:r>
              <a:rPr lang="en-US" altLang="zh-CN" sz="1600" kern="100" dirty="0" smtClean="0">
                <a:sym typeface="Calibri" pitchFamily="34" charset="0"/>
              </a:rPr>
              <a:t>:</a:t>
            </a:r>
            <a:endParaRPr lang="en-US" altLang="zh-CN" sz="1600" kern="100" dirty="0" smtClean="0">
              <a:sym typeface="Calibri" pitchFamily="34" charset="0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1600" kern="100" dirty="0">
                <a:sym typeface="Calibri" pitchFamily="34" charset="0"/>
              </a:rPr>
              <a:t>Authorization for remote </a:t>
            </a:r>
            <a:r>
              <a:rPr lang="en-US" altLang="zh-CN" sz="1600" kern="100" dirty="0" err="1">
                <a:sym typeface="Calibri" pitchFamily="34" charset="0"/>
              </a:rPr>
              <a:t>UE</a:t>
            </a:r>
            <a:r>
              <a:rPr lang="en-US" altLang="zh-CN" sz="1600" kern="100" dirty="0">
                <a:sym typeface="Calibri" pitchFamily="34" charset="0"/>
              </a:rPr>
              <a:t> to connect </a:t>
            </a:r>
            <a:r>
              <a:rPr lang="en-US" altLang="zh-CN" sz="1600" kern="100" dirty="0" err="1">
                <a:sym typeface="Calibri" pitchFamily="34" charset="0"/>
              </a:rPr>
              <a:t>U2N</a:t>
            </a:r>
            <a:r>
              <a:rPr lang="en-US" altLang="zh-CN" sz="1600" kern="100" dirty="0">
                <a:sym typeface="Calibri" pitchFamily="34" charset="0"/>
              </a:rPr>
              <a:t> relay via satellite access.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1600" kern="100" dirty="0" err="1" smtClean="0">
                <a:sym typeface="Calibri" pitchFamily="34" charset="0"/>
              </a:rPr>
              <a:t>U2N</a:t>
            </a:r>
            <a:r>
              <a:rPr lang="en-US" altLang="zh-CN" sz="1600" kern="100" dirty="0" smtClean="0">
                <a:sym typeface="Calibri" pitchFamily="34" charset="0"/>
              </a:rPr>
              <a:t> Relay </a:t>
            </a:r>
            <a:r>
              <a:rPr lang="en-US" altLang="zh-CN" sz="1600" kern="100" dirty="0">
                <a:sym typeface="Calibri" pitchFamily="34" charset="0"/>
              </a:rPr>
              <a:t>Discovery for support of satellite </a:t>
            </a:r>
            <a:r>
              <a:rPr lang="en-US" altLang="zh-CN" sz="1600" kern="100" dirty="0" smtClean="0">
                <a:sym typeface="Calibri" pitchFamily="34" charset="0"/>
              </a:rPr>
              <a:t>access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1600" kern="100" dirty="0" smtClean="0">
                <a:sym typeface="Calibri" pitchFamily="34" charset="0"/>
              </a:rPr>
              <a:t>Mechanism to support </a:t>
            </a:r>
            <a:r>
              <a:rPr lang="en-US" altLang="zh-CN" sz="1600" kern="100" dirty="0" err="1" smtClean="0">
                <a:sym typeface="Calibri" pitchFamily="34" charset="0"/>
              </a:rPr>
              <a:t>QoS</a:t>
            </a:r>
            <a:r>
              <a:rPr lang="en-US" altLang="zh-CN" sz="1600" kern="100" dirty="0" smtClean="0">
                <a:sym typeface="Calibri" pitchFamily="34" charset="0"/>
              </a:rPr>
              <a:t> of </a:t>
            </a:r>
            <a:r>
              <a:rPr lang="en-US" altLang="zh-CN" sz="1600" kern="100" dirty="0" err="1" smtClean="0">
                <a:sym typeface="Calibri" pitchFamily="34" charset="0"/>
              </a:rPr>
              <a:t>U2N</a:t>
            </a:r>
            <a:r>
              <a:rPr lang="en-US" altLang="zh-CN" sz="1600" kern="100" dirty="0" smtClean="0">
                <a:sym typeface="Calibri" pitchFamily="34" charset="0"/>
              </a:rPr>
              <a:t> relay in case of </a:t>
            </a:r>
            <a:r>
              <a:rPr lang="en-US" altLang="zh-CN" sz="1600" kern="100" dirty="0">
                <a:sym typeface="Calibri" pitchFamily="34" charset="0"/>
              </a:rPr>
              <a:t>satellite </a:t>
            </a:r>
            <a:r>
              <a:rPr lang="en-US" altLang="zh-CN" sz="1600" kern="100" dirty="0" smtClean="0">
                <a:sym typeface="Calibri" pitchFamily="34" charset="0"/>
              </a:rPr>
              <a:t>access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1600" kern="100" dirty="0" err="1">
                <a:sym typeface="Calibri" pitchFamily="34" charset="0"/>
              </a:rPr>
              <a:t>U2N</a:t>
            </a:r>
            <a:r>
              <a:rPr lang="en-US" altLang="zh-CN" sz="1600" kern="100" dirty="0">
                <a:sym typeface="Calibri" pitchFamily="34" charset="0"/>
              </a:rPr>
              <a:t> Relay </a:t>
            </a:r>
            <a:r>
              <a:rPr lang="en-US" altLang="zh-CN" sz="1600" kern="100" dirty="0" smtClean="0">
                <a:sym typeface="Calibri" pitchFamily="34" charset="0"/>
              </a:rPr>
              <a:t>enhancement </a:t>
            </a:r>
            <a:r>
              <a:rPr lang="en-US" altLang="zh-CN" sz="1600" kern="100" dirty="0">
                <a:sym typeface="Calibri" pitchFamily="34" charset="0"/>
              </a:rPr>
              <a:t>to support </a:t>
            </a:r>
            <a:r>
              <a:rPr lang="en-US" altLang="zh-CN" sz="1600" kern="100" dirty="0" err="1">
                <a:sym typeface="Calibri" pitchFamily="34" charset="0"/>
              </a:rPr>
              <a:t>QoE</a:t>
            </a:r>
            <a:r>
              <a:rPr lang="en-US" altLang="zh-CN" sz="1600" kern="100" dirty="0">
                <a:sym typeface="Calibri" pitchFamily="34" charset="0"/>
              </a:rPr>
              <a:t> of relay </a:t>
            </a:r>
            <a:r>
              <a:rPr lang="en-US" altLang="zh-CN" sz="1600" kern="100" dirty="0" smtClean="0">
                <a:sym typeface="Calibri" pitchFamily="34" charset="0"/>
              </a:rPr>
              <a:t>service considering </a:t>
            </a:r>
            <a:r>
              <a:rPr lang="en-US" altLang="zh-CN" sz="1600" kern="100" dirty="0">
                <a:sym typeface="Calibri" pitchFamily="34" charset="0"/>
              </a:rPr>
              <a:t>discontinuous satellite </a:t>
            </a:r>
            <a:r>
              <a:rPr lang="en-US" altLang="zh-CN" sz="1600" kern="100" dirty="0" smtClean="0">
                <a:sym typeface="Calibri" pitchFamily="34" charset="0"/>
              </a:rPr>
              <a:t>coverage</a:t>
            </a:r>
            <a:endParaRPr lang="en-GB" altLang="zh-CN" sz="1600" kern="100" dirty="0"/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altLang="zh-CN" sz="1600" kern="100" dirty="0" smtClean="0"/>
              <a:t>Mobility </a:t>
            </a:r>
            <a:r>
              <a:rPr lang="en-GB" altLang="zh-CN" sz="1600" kern="100" dirty="0"/>
              <a:t>management of relay </a:t>
            </a:r>
            <a:r>
              <a:rPr lang="en-GB" altLang="zh-CN" sz="1600" kern="100" dirty="0" err="1"/>
              <a:t>UEs</a:t>
            </a:r>
            <a:r>
              <a:rPr lang="en-GB" altLang="zh-CN" sz="1600" kern="100" dirty="0"/>
              <a:t> and the remote </a:t>
            </a:r>
            <a:r>
              <a:rPr lang="en-GB" altLang="zh-CN" sz="1600" kern="100" dirty="0" err="1"/>
              <a:t>UEs</a:t>
            </a:r>
            <a:r>
              <a:rPr lang="en-GB" altLang="zh-CN" sz="1600" kern="100" dirty="0"/>
              <a:t> connected to the relay </a:t>
            </a:r>
            <a:r>
              <a:rPr lang="en-GB" altLang="zh-CN" sz="1600" kern="100" dirty="0" err="1"/>
              <a:t>UE</a:t>
            </a:r>
            <a:r>
              <a:rPr lang="en-GB" altLang="zh-CN" sz="1600" kern="100" dirty="0"/>
              <a:t> between a </a:t>
            </a:r>
            <a:r>
              <a:rPr lang="en-GB" altLang="zh-CN" sz="1600" kern="100" dirty="0" err="1"/>
              <a:t>5G</a:t>
            </a:r>
            <a:r>
              <a:rPr lang="en-GB" altLang="zh-CN" sz="1600" kern="100" dirty="0"/>
              <a:t> satellite access network and </a:t>
            </a:r>
            <a:r>
              <a:rPr lang="en-GB" altLang="zh-CN" sz="1600" kern="100" dirty="0" smtClean="0"/>
              <a:t>a </a:t>
            </a:r>
            <a:r>
              <a:rPr lang="en-GB" altLang="zh-CN" sz="1600" kern="100" dirty="0" err="1" smtClean="0"/>
              <a:t>5G</a:t>
            </a:r>
            <a:r>
              <a:rPr lang="en-GB" altLang="zh-CN" sz="1600" kern="100" dirty="0" smtClean="0"/>
              <a:t> </a:t>
            </a:r>
            <a:r>
              <a:rPr lang="en-GB" altLang="zh-CN" sz="1600" kern="100" dirty="0"/>
              <a:t>terrestrial network, and between </a:t>
            </a:r>
            <a:r>
              <a:rPr lang="en-GB" altLang="zh-CN" sz="1600" kern="100" dirty="0" err="1"/>
              <a:t>5G</a:t>
            </a:r>
            <a:r>
              <a:rPr lang="en-GB" altLang="zh-CN" sz="1600" kern="100" dirty="0"/>
              <a:t> satellite access networks</a:t>
            </a:r>
            <a:r>
              <a:rPr lang="en-GB" altLang="zh-CN" sz="1600" kern="100" dirty="0" smtClean="0"/>
              <a:t>.</a:t>
            </a:r>
            <a:endParaRPr lang="en-US" altLang="zh-CN" sz="1200" kern="100" dirty="0">
              <a:sym typeface="Calibri" pitchFamily="34" charset="0"/>
            </a:endParaRPr>
          </a:p>
          <a:p>
            <a:pPr marL="800100" lvl="1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GB" altLang="zh-CN" sz="1200" kern="100" dirty="0">
              <a:sym typeface="Calibri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79511" y="946553"/>
            <a:ext cx="8640960" cy="10232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p"/>
            </a:pPr>
            <a:r>
              <a:rPr kumimoji="1" lang="en-US" altLang="zh-CN" sz="20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Calibri" pitchFamily="34" charset="0"/>
              </a:rPr>
              <a:t>Justifications and requirements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altLang="zh-CN" sz="1600" dirty="0"/>
              <a:t>The scenario and benefit of relay </a:t>
            </a:r>
            <a:r>
              <a:rPr lang="en-GB" altLang="zh-CN" sz="1600" dirty="0" err="1" smtClean="0"/>
              <a:t>UE</a:t>
            </a:r>
            <a:r>
              <a:rPr lang="en-GB" altLang="zh-CN" sz="1600" dirty="0" smtClean="0"/>
              <a:t> </a:t>
            </a:r>
            <a:r>
              <a:rPr lang="en-GB" altLang="zh-CN" sz="1600" dirty="0"/>
              <a:t>with satellite </a:t>
            </a:r>
            <a:r>
              <a:rPr lang="en-GB" altLang="zh-CN" sz="1600" dirty="0" smtClean="0"/>
              <a:t>access has been studied at </a:t>
            </a:r>
            <a:r>
              <a:rPr lang="en-GB" altLang="zh-CN" sz="1600" dirty="0"/>
              <a:t>3GPP, e.g. in </a:t>
            </a:r>
            <a:r>
              <a:rPr lang="en-GB" altLang="zh-CN" sz="1600" dirty="0" err="1"/>
              <a:t>TS</a:t>
            </a:r>
            <a:r>
              <a:rPr lang="en-GB" altLang="zh-CN" sz="1600" dirty="0"/>
              <a:t> 22.261, </a:t>
            </a:r>
            <a:r>
              <a:rPr lang="en-GB" altLang="zh-CN" sz="1600" dirty="0" err="1"/>
              <a:t>TR</a:t>
            </a:r>
            <a:r>
              <a:rPr lang="en-GB" altLang="zh-CN" sz="1600" dirty="0"/>
              <a:t> </a:t>
            </a:r>
            <a:r>
              <a:rPr lang="en-GB" altLang="zh-CN" sz="1600" dirty="0" smtClean="0"/>
              <a:t>22.865, </a:t>
            </a:r>
            <a:r>
              <a:rPr lang="en-GB" altLang="zh-CN" sz="1600" dirty="0"/>
              <a:t>to </a:t>
            </a:r>
            <a:r>
              <a:rPr lang="en-GB" altLang="zh-CN" sz="1600" dirty="0" smtClean="0"/>
              <a:t>utilize the coverage of satellite for the remote </a:t>
            </a:r>
            <a:r>
              <a:rPr lang="en-GB" altLang="zh-CN" sz="1600" dirty="0" err="1" smtClean="0"/>
              <a:t>UE</a:t>
            </a:r>
            <a:r>
              <a:rPr lang="en-GB" altLang="zh-CN" sz="1600" dirty="0" smtClean="0"/>
              <a:t> which may not able to access satellite </a:t>
            </a:r>
            <a:r>
              <a:rPr lang="en-GB" altLang="zh-CN" sz="1600" dirty="0" err="1" smtClean="0"/>
              <a:t>directlly</a:t>
            </a:r>
            <a:endParaRPr lang="en-US" altLang="zh-CN" sz="1600" dirty="0"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28567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9967" y="135253"/>
            <a:ext cx="6277611" cy="671732"/>
          </a:xfrm>
        </p:spPr>
        <p:txBody>
          <a:bodyPr/>
          <a:lstStyle/>
          <a:p>
            <a:pPr algn="l"/>
            <a:r>
              <a:rPr lang="en-US" altLang="zh-CN" sz="2800" b="1" dirty="0">
                <a:solidFill>
                  <a:srgbClr val="C00000"/>
                </a:solidFill>
                <a:sym typeface="Calibri" pitchFamily="34" charset="0"/>
              </a:rPr>
              <a:t>Service provision for </a:t>
            </a:r>
            <a:r>
              <a:rPr lang="en-US" altLang="zh-CN" sz="2800" b="1" dirty="0" err="1">
                <a:solidFill>
                  <a:srgbClr val="C00000"/>
                </a:solidFill>
                <a:sym typeface="Calibri" pitchFamily="34" charset="0"/>
              </a:rPr>
              <a:t>UE</a:t>
            </a:r>
            <a:r>
              <a:rPr lang="en-US" altLang="zh-CN" sz="2800" b="1" dirty="0">
                <a:solidFill>
                  <a:srgbClr val="C00000"/>
                </a:solidFill>
                <a:sym typeface="Calibri" pitchFamily="34" charset="0"/>
              </a:rPr>
              <a:t> </a:t>
            </a:r>
            <a:r>
              <a:rPr lang="en-US" altLang="zh-CN" sz="2800" b="1" dirty="0">
                <a:solidFill>
                  <a:srgbClr val="C00000"/>
                </a:solidFill>
                <a:sym typeface="Calibri" pitchFamily="34" charset="0"/>
              </a:rPr>
              <a:t>without </a:t>
            </a:r>
            <a:r>
              <a:rPr lang="en-US" altLang="zh-CN" sz="2800" b="1" dirty="0" err="1" smtClean="0">
                <a:solidFill>
                  <a:srgbClr val="C00000"/>
                </a:solidFill>
                <a:sym typeface="Calibri" pitchFamily="34" charset="0"/>
              </a:rPr>
              <a:t>GNSS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9512" y="1109174"/>
            <a:ext cx="8640960" cy="10801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p"/>
            </a:pPr>
            <a:r>
              <a:rPr kumimoji="1" lang="en-US" altLang="zh-CN" sz="20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Calibri" pitchFamily="34" charset="0"/>
              </a:rPr>
              <a:t>Justifications and requirements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altLang="zh-CN" sz="1600" dirty="0"/>
              <a:t>The scenario and requirement of providing satellite access and corresponding services to </a:t>
            </a:r>
            <a:r>
              <a:rPr lang="en-GB" altLang="zh-CN" sz="1600" dirty="0" err="1"/>
              <a:t>UE</a:t>
            </a:r>
            <a:r>
              <a:rPr lang="en-GB" altLang="zh-CN" sz="1600" dirty="0"/>
              <a:t> without </a:t>
            </a:r>
            <a:r>
              <a:rPr lang="en-GB" altLang="zh-CN" sz="1600" dirty="0" err="1"/>
              <a:t>GNSS</a:t>
            </a:r>
            <a:r>
              <a:rPr lang="en-GB" altLang="zh-CN" sz="1600" dirty="0"/>
              <a:t> was studied in </a:t>
            </a:r>
            <a:r>
              <a:rPr lang="en-GB" altLang="zh-CN" sz="1600" dirty="0" err="1"/>
              <a:t>TR</a:t>
            </a:r>
            <a:r>
              <a:rPr lang="en-GB" altLang="zh-CN" sz="1600" dirty="0"/>
              <a:t> 22.865, particularly to support vertical (e.g. </a:t>
            </a:r>
            <a:r>
              <a:rPr lang="en-GB" altLang="zh-CN" sz="1600" dirty="0" err="1"/>
              <a:t>IoT</a:t>
            </a:r>
            <a:r>
              <a:rPr lang="en-GB" altLang="zh-CN" sz="1600" dirty="0"/>
              <a:t>) and other usages (e.g. </a:t>
            </a:r>
            <a:r>
              <a:rPr lang="en-GB" altLang="zh-CN" sz="1600" dirty="0" err="1"/>
              <a:t>MBB</a:t>
            </a:r>
            <a:r>
              <a:rPr lang="en-GB" altLang="zh-CN" sz="1600" dirty="0"/>
              <a:t> for </a:t>
            </a:r>
            <a:r>
              <a:rPr lang="en-GB" altLang="zh-CN" sz="1600" dirty="0" err="1"/>
              <a:t>videosurveillance</a:t>
            </a:r>
            <a:r>
              <a:rPr lang="en-GB" altLang="zh-CN" sz="1600" dirty="0"/>
              <a:t>). </a:t>
            </a:r>
            <a:r>
              <a:rPr lang="en-GB" altLang="zh-CN" sz="1600" dirty="0" err="1"/>
              <a:t>UE</a:t>
            </a:r>
            <a:r>
              <a:rPr lang="en-GB" altLang="zh-CN" sz="1600" dirty="0"/>
              <a:t> without </a:t>
            </a:r>
            <a:r>
              <a:rPr lang="en-GB" altLang="zh-CN" sz="1600" dirty="0" err="1"/>
              <a:t>GNSS</a:t>
            </a:r>
            <a:r>
              <a:rPr lang="en-GB" altLang="zh-CN" sz="1600" dirty="0"/>
              <a:t> </a:t>
            </a:r>
            <a:r>
              <a:rPr lang="en-GB" altLang="zh-CN" sz="1600" dirty="0" smtClean="0"/>
              <a:t> </a:t>
            </a:r>
            <a:r>
              <a:rPr lang="en-GB" altLang="zh-CN" sz="1600" dirty="0"/>
              <a:t>but </a:t>
            </a:r>
            <a:r>
              <a:rPr lang="en-GB" altLang="zh-CN" sz="1600" dirty="0" smtClean="0"/>
              <a:t>supporting other different 3GPP </a:t>
            </a:r>
            <a:r>
              <a:rPr lang="en-GB" altLang="zh-CN" sz="1600" dirty="0"/>
              <a:t>positioning technologies </a:t>
            </a:r>
            <a:r>
              <a:rPr lang="en-GB" altLang="zh-CN" sz="1600" dirty="0" smtClean="0"/>
              <a:t>is also included. </a:t>
            </a:r>
            <a:endParaRPr lang="en-US" altLang="zh-CN" sz="1600" dirty="0">
              <a:sym typeface="Calibri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8562" y="2741624"/>
            <a:ext cx="8629575" cy="308108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p"/>
            </a:pPr>
            <a:r>
              <a:rPr kumimoji="1" lang="en-US" altLang="zh-CN" sz="20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Calibri" pitchFamily="34" charset="0"/>
              </a:rPr>
              <a:t>Gaps and objectives</a:t>
            </a:r>
            <a:endParaRPr lang="en-US" altLang="zh-CN" sz="1600" dirty="0">
              <a:sym typeface="Calibri" pitchFamily="34" charset="0"/>
            </a:endParaRPr>
          </a:p>
          <a:p>
            <a:pPr>
              <a:spcBef>
                <a:spcPct val="20000"/>
              </a:spcBef>
            </a:pPr>
            <a:r>
              <a:rPr lang="en-GB" altLang="zh-CN" sz="1600" dirty="0" smtClean="0"/>
              <a:t>Currently 3GPP satellite access and procedures assumes User Equipment rely on </a:t>
            </a:r>
            <a:r>
              <a:rPr lang="en-GB" altLang="zh-CN" sz="1600" dirty="0" err="1" smtClean="0"/>
              <a:t>GNSS</a:t>
            </a:r>
            <a:r>
              <a:rPr lang="en-GB" altLang="zh-CN" sz="1600" dirty="0" smtClean="0"/>
              <a:t> and service. It is not studied how to provide satellite access and corresponding services to </a:t>
            </a:r>
            <a:r>
              <a:rPr lang="en-GB" altLang="zh-CN" sz="1600" dirty="0" err="1" smtClean="0"/>
              <a:t>UE</a:t>
            </a:r>
            <a:r>
              <a:rPr lang="en-GB" altLang="zh-CN" sz="1600" dirty="0" smtClean="0"/>
              <a:t> without </a:t>
            </a:r>
            <a:r>
              <a:rPr lang="en-GB" altLang="zh-CN" sz="1600" dirty="0" err="1" smtClean="0"/>
              <a:t>GNSS</a:t>
            </a:r>
            <a:r>
              <a:rPr lang="en-GB" altLang="zh-CN" sz="1600" dirty="0" smtClean="0"/>
              <a:t>.</a:t>
            </a:r>
            <a:endParaRPr lang="en-GB" altLang="zh-CN" sz="1600" kern="100" dirty="0" smtClean="0">
              <a:sym typeface="Calibri" pitchFamily="34" charset="0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sym typeface="Calibri" pitchFamily="34" charset="0"/>
              </a:rPr>
              <a:t>Objective 1: </a:t>
            </a:r>
            <a:r>
              <a:rPr lang="en-US" altLang="zh-CN" sz="1600" dirty="0">
                <a:sym typeface="Calibri" pitchFamily="34" charset="0"/>
              </a:rPr>
              <a:t>How to determine and provide to </a:t>
            </a:r>
            <a:r>
              <a:rPr lang="en-US" altLang="zh-CN" sz="1600" dirty="0" err="1">
                <a:sym typeface="Calibri" pitchFamily="34" charset="0"/>
              </a:rPr>
              <a:t>UE</a:t>
            </a:r>
            <a:r>
              <a:rPr lang="en-US" altLang="zh-CN" sz="1600" dirty="0">
                <a:sym typeface="Calibri" pitchFamily="34" charset="0"/>
              </a:rPr>
              <a:t> </a:t>
            </a:r>
            <a:r>
              <a:rPr lang="en-GB" altLang="zh-CN" sz="1600" dirty="0"/>
              <a:t>corresponding </a:t>
            </a:r>
            <a:r>
              <a:rPr lang="en-US" altLang="zh-CN" sz="1600" dirty="0">
                <a:sym typeface="Calibri" pitchFamily="34" charset="0"/>
              </a:rPr>
              <a:t>services </a:t>
            </a:r>
            <a:r>
              <a:rPr lang="en-GB" altLang="zh-CN" sz="1600" dirty="0"/>
              <a:t>allowed by the regulatory requirements and the operator’s policy </a:t>
            </a:r>
            <a:r>
              <a:rPr lang="en-US" altLang="zh-CN" sz="1600" dirty="0">
                <a:sym typeface="Calibri" pitchFamily="34" charset="0"/>
              </a:rPr>
              <a:t>in case of different </a:t>
            </a:r>
            <a:r>
              <a:rPr lang="en-GB" altLang="zh-CN" sz="1600" dirty="0" smtClean="0"/>
              <a:t>location precision related to </a:t>
            </a:r>
            <a:r>
              <a:rPr lang="en-GB" altLang="zh-CN" sz="1600" dirty="0"/>
              <a:t>other different 3GPP positioning technologies supported by </a:t>
            </a:r>
            <a:r>
              <a:rPr lang="en-GB" altLang="zh-CN" sz="1600" dirty="0" err="1"/>
              <a:t>UE</a:t>
            </a:r>
            <a:r>
              <a:rPr lang="en-GB" altLang="zh-CN" sz="1600" dirty="0" smtClean="0"/>
              <a:t>.</a:t>
            </a:r>
            <a:endParaRPr lang="en-GB" altLang="zh-CN" sz="1600" dirty="0"/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1600" dirty="0">
                <a:sym typeface="Calibri" pitchFamily="34" charset="0"/>
              </a:rPr>
              <a:t>Objective </a:t>
            </a:r>
            <a:r>
              <a:rPr lang="en-US" altLang="zh-CN" sz="1600" dirty="0" smtClean="0">
                <a:sym typeface="Calibri" pitchFamily="34" charset="0"/>
              </a:rPr>
              <a:t>2: </a:t>
            </a:r>
            <a:r>
              <a:rPr lang="en-US" altLang="zh-CN" sz="1600" dirty="0">
                <a:sym typeface="Calibri" pitchFamily="34" charset="0"/>
              </a:rPr>
              <a:t>How to determine and provide </a:t>
            </a:r>
            <a:r>
              <a:rPr lang="en-GB" altLang="zh-CN" sz="1600" dirty="0"/>
              <a:t>corresponding </a:t>
            </a:r>
            <a:r>
              <a:rPr lang="en-US" altLang="zh-CN" sz="1600" dirty="0">
                <a:sym typeface="Calibri" pitchFamily="34" charset="0"/>
              </a:rPr>
              <a:t>services </a:t>
            </a:r>
            <a:r>
              <a:rPr lang="en-US" altLang="zh-CN" sz="1600" dirty="0" smtClean="0">
                <a:sym typeface="Calibri" pitchFamily="34" charset="0"/>
              </a:rPr>
              <a:t>to </a:t>
            </a:r>
            <a:r>
              <a:rPr lang="en-US" altLang="zh-CN" sz="1600" dirty="0" err="1">
                <a:sym typeface="Calibri" pitchFamily="34" charset="0"/>
              </a:rPr>
              <a:t>UE</a:t>
            </a:r>
            <a:r>
              <a:rPr lang="en-US" altLang="zh-CN" sz="1600" dirty="0">
                <a:sym typeface="Calibri" pitchFamily="34" charset="0"/>
              </a:rPr>
              <a:t> </a:t>
            </a:r>
            <a:r>
              <a:rPr lang="en-US" altLang="zh-CN" sz="1600" dirty="0" smtClean="0">
                <a:sym typeface="Calibri" pitchFamily="34" charset="0"/>
              </a:rPr>
              <a:t>if the </a:t>
            </a:r>
            <a:r>
              <a:rPr lang="en-US" altLang="zh-CN" sz="1600" dirty="0" err="1" smtClean="0">
                <a:sym typeface="Calibri" pitchFamily="34" charset="0"/>
              </a:rPr>
              <a:t>UE</a:t>
            </a:r>
            <a:r>
              <a:rPr lang="en-US" altLang="zh-CN" sz="1600" dirty="0" smtClean="0">
                <a:sym typeface="Calibri" pitchFamily="34" charset="0"/>
              </a:rPr>
              <a:t> dose not support </a:t>
            </a:r>
            <a:r>
              <a:rPr lang="en-GB" altLang="zh-CN" sz="1600" dirty="0"/>
              <a:t>other </a:t>
            </a:r>
            <a:r>
              <a:rPr lang="en-GB" altLang="zh-CN" sz="1600" dirty="0" smtClean="0"/>
              <a:t>3GPP </a:t>
            </a:r>
            <a:r>
              <a:rPr lang="en-GB" altLang="zh-CN" sz="1600" dirty="0"/>
              <a:t>positioning </a:t>
            </a:r>
            <a:r>
              <a:rPr lang="en-GB" altLang="zh-CN" sz="1600" dirty="0" smtClean="0"/>
              <a:t>technologies, e.g. by utilizing trusted source.</a:t>
            </a:r>
          </a:p>
          <a:p>
            <a:pPr marL="800100" lvl="1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1600" dirty="0">
                <a:sym typeface="Calibri" pitchFamily="34" charset="0"/>
              </a:rPr>
              <a:t>Objective 3</a:t>
            </a:r>
            <a:r>
              <a:rPr lang="en-US" altLang="zh-CN" sz="1600" dirty="0" smtClean="0">
                <a:sym typeface="Calibri" pitchFamily="34" charset="0"/>
              </a:rPr>
              <a:t>: How to support roaming case.</a:t>
            </a:r>
            <a:endParaRPr lang="en-US" altLang="zh-CN" sz="1600" dirty="0">
              <a:sym typeface="Calibri" pitchFamily="34" charset="0"/>
            </a:endParaRPr>
          </a:p>
          <a:p>
            <a:pPr marL="800100" lvl="1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GB" altLang="zh-CN" sz="1200" kern="100" dirty="0"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95320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1325" y="0"/>
            <a:ext cx="7374890" cy="1143000"/>
          </a:xfrm>
        </p:spPr>
        <p:txBody>
          <a:bodyPr/>
          <a:lstStyle/>
          <a:p>
            <a:pPr algn="l">
              <a:spcBef>
                <a:spcPct val="20000"/>
              </a:spcBef>
            </a:pPr>
            <a:r>
              <a:rPr lang="en-GB" altLang="zh-CN" sz="2800" b="1" dirty="0">
                <a:solidFill>
                  <a:srgbClr val="C00000"/>
                </a:solidFill>
              </a:rPr>
              <a:t>Mobility management enhancement for discontinuous satellite coverage</a:t>
            </a:r>
            <a:endParaRPr lang="en-US" altLang="zh-CN" sz="2800" b="1" dirty="0">
              <a:solidFill>
                <a:srgbClr val="C00000"/>
              </a:solidFill>
              <a:sym typeface="Calibri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0897" y="1629675"/>
            <a:ext cx="8640960" cy="14401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p"/>
            </a:pPr>
            <a:r>
              <a:rPr kumimoji="1" lang="en-US" altLang="zh-CN" sz="20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Calibri" pitchFamily="34" charset="0"/>
              </a:rPr>
              <a:t>Justifications and requirements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altLang="zh-CN" sz="1600" dirty="0" smtClean="0"/>
              <a:t>The issue of Discontinuous </a:t>
            </a:r>
            <a:r>
              <a:rPr lang="en-GB" altLang="zh-CN" sz="1600" dirty="0"/>
              <a:t>satellite coverage </a:t>
            </a:r>
            <a:r>
              <a:rPr lang="en-GB" altLang="zh-CN" sz="1600" dirty="0" smtClean="0"/>
              <a:t>was identified </a:t>
            </a:r>
            <a:r>
              <a:rPr lang="en-GB" altLang="zh-CN" sz="1600" dirty="0" smtClean="0"/>
              <a:t>and </a:t>
            </a:r>
            <a:r>
              <a:rPr lang="en-GB" altLang="zh-CN" sz="1600" dirty="0" smtClean="0"/>
              <a:t>studied at </a:t>
            </a:r>
            <a:r>
              <a:rPr lang="en-GB" altLang="zh-CN" sz="1600" dirty="0" err="1" smtClean="0"/>
              <a:t>R18</a:t>
            </a:r>
            <a:r>
              <a:rPr lang="en-GB" altLang="zh-CN" sz="1600" dirty="0" smtClean="0"/>
              <a:t>. To enable efficient paging and power saving, </a:t>
            </a:r>
            <a:r>
              <a:rPr lang="en-GB" altLang="zh-CN" sz="1600" dirty="0"/>
              <a:t>Registration</a:t>
            </a:r>
            <a:r>
              <a:rPr lang="en-US" altLang="zh-CN" sz="1600" dirty="0">
                <a:sym typeface="Calibri" pitchFamily="34" charset="0"/>
              </a:rPr>
              <a:t> and mobility </a:t>
            </a:r>
            <a:r>
              <a:rPr lang="en-US" altLang="zh-CN" sz="1600" dirty="0" smtClean="0">
                <a:sym typeface="Calibri" pitchFamily="34" charset="0"/>
              </a:rPr>
              <a:t>management are considered to be enhanced.</a:t>
            </a:r>
            <a:endParaRPr lang="en-GB" altLang="zh-CN" sz="1600" dirty="0"/>
          </a:p>
          <a:p>
            <a:pPr marL="800100" lvl="1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zh-CN" sz="1200" dirty="0">
              <a:sym typeface="Calibri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0897" y="3126106"/>
            <a:ext cx="8629575" cy="28385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p"/>
            </a:pPr>
            <a:r>
              <a:rPr kumimoji="1" lang="en-US" altLang="zh-CN" sz="20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Calibri" pitchFamily="34" charset="0"/>
              </a:rPr>
              <a:t>Gaps and objectives </a:t>
            </a:r>
            <a:endParaRPr lang="en-US" altLang="zh-CN" sz="1600" dirty="0">
              <a:sym typeface="Calibri" pitchFamily="34" charset="0"/>
            </a:endParaRPr>
          </a:p>
          <a:p>
            <a:pPr>
              <a:spcBef>
                <a:spcPct val="20000"/>
              </a:spcBef>
            </a:pPr>
            <a:r>
              <a:rPr lang="en-GB" altLang="zh-CN" sz="1600" dirty="0" err="1"/>
              <a:t>R18</a:t>
            </a:r>
            <a:r>
              <a:rPr lang="en-GB" altLang="zh-CN" sz="1600" dirty="0"/>
              <a:t> </a:t>
            </a:r>
            <a:r>
              <a:rPr lang="en-GB" altLang="zh-CN" sz="1600" dirty="0" err="1"/>
              <a:t>SAT_ph2</a:t>
            </a:r>
            <a:r>
              <a:rPr lang="en-GB" altLang="zh-CN" sz="1600" dirty="0"/>
              <a:t> has standardized some new features to handle the issue of discontinuous satellite coverage. </a:t>
            </a:r>
            <a:r>
              <a:rPr lang="en-GB" altLang="zh-CN" sz="1600" dirty="0" smtClean="0"/>
              <a:t>It assumed the </a:t>
            </a:r>
            <a:r>
              <a:rPr lang="en-GB" altLang="zh-CN" sz="1600" dirty="0" err="1" smtClean="0"/>
              <a:t>UE</a:t>
            </a:r>
            <a:r>
              <a:rPr lang="en-GB" altLang="zh-CN" sz="1600" dirty="0" smtClean="0"/>
              <a:t> or </a:t>
            </a:r>
            <a:r>
              <a:rPr lang="en-GB" altLang="zh-CN" sz="1600" dirty="0" err="1" smtClean="0"/>
              <a:t>5GC</a:t>
            </a:r>
            <a:r>
              <a:rPr lang="en-GB" altLang="zh-CN" sz="1600" dirty="0" smtClean="0"/>
              <a:t> has satellite coverage availability information which in practice may </a:t>
            </a:r>
            <a:r>
              <a:rPr lang="en-GB" altLang="zh-CN" sz="1600" dirty="0" smtClean="0"/>
              <a:t>be unavailable </a:t>
            </a:r>
            <a:r>
              <a:rPr lang="en-GB" altLang="zh-CN" sz="1600" dirty="0" smtClean="0"/>
              <a:t>for all </a:t>
            </a:r>
            <a:r>
              <a:rPr lang="en-GB" altLang="zh-CN" sz="1600" dirty="0" smtClean="0"/>
              <a:t>cases, e.g. not standardized. </a:t>
            </a:r>
            <a:r>
              <a:rPr lang="en-GB" altLang="zh-CN" sz="1600" dirty="0"/>
              <a:t>T</a:t>
            </a:r>
            <a:r>
              <a:rPr lang="en-GB" altLang="zh-CN" sz="1600" dirty="0" smtClean="0"/>
              <a:t>here are also some </a:t>
            </a:r>
            <a:r>
              <a:rPr lang="en-GB" altLang="zh-CN" sz="1600" dirty="0" smtClean="0"/>
              <a:t>topics</a:t>
            </a:r>
            <a:r>
              <a:rPr lang="en-GB" altLang="zh-CN" sz="1600" dirty="0" smtClean="0"/>
              <a:t> </a:t>
            </a:r>
            <a:r>
              <a:rPr lang="en-GB" altLang="zh-CN" sz="1600" dirty="0" smtClean="0"/>
              <a:t>leftover which need further study: 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sym typeface="Calibri" pitchFamily="34" charset="0"/>
              </a:rPr>
              <a:t>Objective </a:t>
            </a:r>
            <a:r>
              <a:rPr lang="en-US" altLang="zh-CN" sz="1600" dirty="0">
                <a:sym typeface="Calibri" pitchFamily="34" charset="0"/>
              </a:rPr>
              <a:t>1: Enhancement on </a:t>
            </a:r>
            <a:r>
              <a:rPr lang="en-GB" altLang="zh-CN" sz="1600" dirty="0"/>
              <a:t>Registration</a:t>
            </a:r>
            <a:r>
              <a:rPr lang="en-US" altLang="zh-CN" sz="1600" dirty="0">
                <a:sym typeface="Calibri" pitchFamily="34" charset="0"/>
              </a:rPr>
              <a:t> </a:t>
            </a:r>
            <a:r>
              <a:rPr lang="en-US" altLang="zh-CN" sz="1600" dirty="0" smtClean="0">
                <a:sym typeface="Calibri" pitchFamily="34" charset="0"/>
              </a:rPr>
              <a:t>and mobility management</a:t>
            </a:r>
            <a:r>
              <a:rPr lang="en-US" altLang="zh-CN" sz="1600" dirty="0">
                <a:sym typeface="Calibri" pitchFamily="34" charset="0"/>
              </a:rPr>
              <a:t>, e.g. </a:t>
            </a:r>
            <a:r>
              <a:rPr lang="en-US" altLang="zh-CN" sz="1600" dirty="0" smtClean="0">
                <a:sym typeface="Calibri" pitchFamily="34" charset="0"/>
              </a:rPr>
              <a:t>Efficient </a:t>
            </a:r>
            <a:r>
              <a:rPr lang="en-GB" altLang="zh-CN" sz="1600" dirty="0" smtClean="0"/>
              <a:t>Registration </a:t>
            </a:r>
            <a:r>
              <a:rPr lang="en-GB" altLang="zh-CN" sz="1600" dirty="0"/>
              <a:t>Area allocation </a:t>
            </a:r>
            <a:r>
              <a:rPr lang="en-GB" altLang="zh-CN" sz="1600" dirty="0" smtClean="0"/>
              <a:t>and paging considering </a:t>
            </a:r>
            <a:r>
              <a:rPr lang="en-GB" altLang="zh-CN" sz="1600" dirty="0"/>
              <a:t>discontinuous </a:t>
            </a:r>
            <a:r>
              <a:rPr lang="en-GB" altLang="zh-CN" sz="1600" dirty="0" smtClean="0"/>
              <a:t>coverage.</a:t>
            </a:r>
            <a:endParaRPr lang="en-GB" altLang="zh-CN" sz="1600" dirty="0" smtClean="0"/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1600" dirty="0">
                <a:sym typeface="Calibri" pitchFamily="34" charset="0"/>
              </a:rPr>
              <a:t>Objective 2: Enhancement on connection management to save power, e.g. </a:t>
            </a:r>
            <a:r>
              <a:rPr lang="en-GB" altLang="zh-CN" sz="1600" dirty="0"/>
              <a:t>Whether the </a:t>
            </a:r>
            <a:r>
              <a:rPr lang="en-GB" altLang="zh-CN" sz="1600" dirty="0" err="1"/>
              <a:t>UE</a:t>
            </a:r>
            <a:r>
              <a:rPr lang="en-GB" altLang="zh-CN" sz="1600" dirty="0"/>
              <a:t> can be in CM-connected with </a:t>
            </a:r>
            <a:r>
              <a:rPr lang="en-GB" altLang="zh-CN" sz="1600" dirty="0" err="1"/>
              <a:t>RRC</a:t>
            </a:r>
            <a:r>
              <a:rPr lang="en-GB" altLang="zh-CN" sz="1600" dirty="0"/>
              <a:t> inactive </a:t>
            </a:r>
            <a:r>
              <a:rPr lang="en-GB" altLang="zh-CN" sz="1600" dirty="0" smtClean="0"/>
              <a:t>when </a:t>
            </a:r>
            <a:r>
              <a:rPr lang="en-GB" altLang="zh-CN" sz="1600" dirty="0"/>
              <a:t>there is no satellite </a:t>
            </a:r>
            <a:r>
              <a:rPr lang="en-GB" altLang="zh-CN" sz="1600" dirty="0" smtClean="0"/>
              <a:t>coverage.</a:t>
            </a:r>
            <a:endParaRPr lang="en-US" altLang="zh-CN" sz="1600" dirty="0"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21939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9857" y="0"/>
            <a:ext cx="7000118" cy="1023425"/>
          </a:xfrm>
        </p:spPr>
        <p:txBody>
          <a:bodyPr/>
          <a:lstStyle/>
          <a:p>
            <a:pPr algn="l"/>
            <a:r>
              <a:rPr lang="en-US" altLang="zh-CN" sz="2400" b="1" dirty="0">
                <a:solidFill>
                  <a:srgbClr val="C00000"/>
                </a:solidFill>
                <a:sym typeface="Calibri" pitchFamily="34" charset="0"/>
              </a:rPr>
              <a:t>Low latency call between </a:t>
            </a:r>
            <a:r>
              <a:rPr lang="en-US" altLang="zh-CN" sz="2400" b="1" dirty="0" err="1">
                <a:solidFill>
                  <a:srgbClr val="C00000"/>
                </a:solidFill>
                <a:sym typeface="Calibri" pitchFamily="34" charset="0"/>
              </a:rPr>
              <a:t>UEs</a:t>
            </a:r>
            <a:r>
              <a:rPr lang="en-US" altLang="zh-CN" sz="2400" b="1" dirty="0">
                <a:solidFill>
                  <a:srgbClr val="C00000"/>
                </a:solidFill>
                <a:sym typeface="Calibri" pitchFamily="34" charset="0"/>
              </a:rPr>
              <a:t> via </a:t>
            </a:r>
            <a:r>
              <a:rPr lang="en-US" altLang="zh-CN" sz="2400" b="1" dirty="0" smtClean="0">
                <a:solidFill>
                  <a:srgbClr val="C00000"/>
                </a:solidFill>
                <a:sym typeface="Calibri" pitchFamily="34" charset="0"/>
              </a:rPr>
              <a:t>satellite backhaul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2880" y="1181685"/>
            <a:ext cx="8764171" cy="158723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p"/>
            </a:pPr>
            <a:r>
              <a:rPr kumimoji="1" lang="en-US" altLang="zh-CN" sz="20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Calibri" pitchFamily="34" charset="0"/>
              </a:rPr>
              <a:t>Justifications and requirements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altLang="zh-CN" sz="1600" dirty="0"/>
              <a:t>The scenario and benefit of </a:t>
            </a:r>
            <a:r>
              <a:rPr lang="en-US" altLang="zh-CN" sz="1600" dirty="0">
                <a:sym typeface="Calibri" pitchFamily="34" charset="0"/>
              </a:rPr>
              <a:t>Low latency </a:t>
            </a:r>
            <a:r>
              <a:rPr lang="en-US" altLang="zh-CN" sz="1600" dirty="0" smtClean="0">
                <a:sym typeface="Calibri" pitchFamily="34" charset="0"/>
              </a:rPr>
              <a:t>phone call </a:t>
            </a:r>
            <a:r>
              <a:rPr lang="en-US" altLang="zh-CN" sz="1600" dirty="0">
                <a:sym typeface="Calibri" pitchFamily="34" charset="0"/>
              </a:rPr>
              <a:t>between </a:t>
            </a:r>
            <a:r>
              <a:rPr lang="en-US" altLang="zh-CN" sz="1600" dirty="0" err="1">
                <a:sym typeface="Calibri" pitchFamily="34" charset="0"/>
              </a:rPr>
              <a:t>UEs</a:t>
            </a:r>
            <a:r>
              <a:rPr lang="en-US" altLang="zh-CN" sz="1600" dirty="0">
                <a:sym typeface="Calibri" pitchFamily="34" charset="0"/>
              </a:rPr>
              <a:t> via satellite </a:t>
            </a:r>
            <a:r>
              <a:rPr lang="en-US" altLang="zh-CN" sz="1600" dirty="0" smtClean="0">
                <a:sym typeface="Calibri" pitchFamily="34" charset="0"/>
              </a:rPr>
              <a:t>without going through the ground network </a:t>
            </a:r>
            <a:r>
              <a:rPr lang="en-GB" altLang="zh-CN" sz="1600" dirty="0" smtClean="0"/>
              <a:t>is studied </a:t>
            </a:r>
            <a:r>
              <a:rPr lang="en-GB" altLang="zh-CN" sz="1600" dirty="0"/>
              <a:t>at </a:t>
            </a:r>
            <a:r>
              <a:rPr lang="en-GB" altLang="zh-CN" sz="1600" dirty="0" err="1"/>
              <a:t>TR</a:t>
            </a:r>
            <a:r>
              <a:rPr lang="en-GB" altLang="zh-CN" sz="1600" dirty="0"/>
              <a:t> </a:t>
            </a:r>
            <a:r>
              <a:rPr lang="en-GB" altLang="zh-CN" sz="1600" dirty="0" smtClean="0"/>
              <a:t>22.865. It applies </a:t>
            </a:r>
            <a:r>
              <a:rPr lang="en-GB" altLang="zh-CN" sz="1600" dirty="0"/>
              <a:t>to </a:t>
            </a:r>
            <a:r>
              <a:rPr lang="en-GB" altLang="zh-CN" sz="1600" dirty="0" err="1" smtClean="0"/>
              <a:t>UE</a:t>
            </a:r>
            <a:r>
              <a:rPr lang="en-GB" altLang="zh-CN" sz="1600" dirty="0" smtClean="0"/>
              <a:t> directly accessing a satellite </a:t>
            </a:r>
            <a:r>
              <a:rPr lang="en-GB" altLang="zh-CN" sz="1600" dirty="0"/>
              <a:t>which </a:t>
            </a:r>
            <a:r>
              <a:rPr lang="en-GB" altLang="zh-CN" sz="1600" dirty="0" smtClean="0"/>
              <a:t>is assumed to use </a:t>
            </a:r>
            <a:r>
              <a:rPr lang="en-US" altLang="zh-CN" sz="1600" dirty="0" smtClean="0">
                <a:sym typeface="Calibri" pitchFamily="34" charset="0"/>
              </a:rPr>
              <a:t>Regenerative payload. This scenario is also valuable if the </a:t>
            </a:r>
            <a:r>
              <a:rPr lang="en-US" altLang="zh-CN" sz="1600" dirty="0" err="1" smtClean="0">
                <a:sym typeface="Calibri" pitchFamily="34" charset="0"/>
              </a:rPr>
              <a:t>UE</a:t>
            </a:r>
            <a:r>
              <a:rPr lang="en-US" altLang="zh-CN" sz="1600" dirty="0" smtClean="0">
                <a:sym typeface="Calibri" pitchFamily="34" charset="0"/>
              </a:rPr>
              <a:t> accesses </a:t>
            </a:r>
            <a:r>
              <a:rPr lang="en-US" altLang="zh-CN" sz="1600" dirty="0" err="1" smtClean="0">
                <a:sym typeface="Calibri" pitchFamily="34" charset="0"/>
              </a:rPr>
              <a:t>gNB</a:t>
            </a:r>
            <a:r>
              <a:rPr lang="en-US" altLang="zh-CN" sz="1600" dirty="0" smtClean="0">
                <a:sym typeface="Calibri" pitchFamily="34" charset="0"/>
              </a:rPr>
              <a:t> which connects </a:t>
            </a:r>
            <a:r>
              <a:rPr lang="en-US" altLang="zh-CN" sz="1600" dirty="0" err="1" smtClean="0">
                <a:sym typeface="Calibri" pitchFamily="34" charset="0"/>
              </a:rPr>
              <a:t>5GC</a:t>
            </a:r>
            <a:r>
              <a:rPr lang="en-US" altLang="zh-CN" sz="1600" dirty="0" smtClean="0">
                <a:sym typeface="Calibri" pitchFamily="34" charset="0"/>
              </a:rPr>
              <a:t> using satellite as backhaul.</a:t>
            </a:r>
            <a:endParaRPr lang="en-GB" altLang="zh-CN" sz="16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1164" y="4690686"/>
            <a:ext cx="5625472" cy="182265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76532" y="2527789"/>
            <a:ext cx="8837194" cy="18413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p"/>
            </a:pPr>
            <a:r>
              <a:rPr kumimoji="1" lang="en-US" altLang="zh-CN" sz="20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Calibri" pitchFamily="34" charset="0"/>
              </a:rPr>
              <a:t>Gaps and objectives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altLang="zh-CN" sz="1600" kern="100" dirty="0" smtClean="0">
                <a:sym typeface="Calibri" pitchFamily="34" charset="0"/>
              </a:rPr>
              <a:t>In </a:t>
            </a:r>
            <a:r>
              <a:rPr lang="en-GB" altLang="zh-CN" sz="1600" kern="100" dirty="0" err="1" smtClean="0">
                <a:sym typeface="Calibri" pitchFamily="34" charset="0"/>
              </a:rPr>
              <a:t>R18</a:t>
            </a:r>
            <a:r>
              <a:rPr lang="en-GB" altLang="zh-CN" sz="1600" kern="100" dirty="0" smtClean="0">
                <a:sym typeface="Calibri" pitchFamily="34" charset="0"/>
              </a:rPr>
              <a:t> WI SATB it has </a:t>
            </a:r>
            <a:r>
              <a:rPr lang="en-GB" altLang="zh-CN" sz="1600" kern="100" dirty="0">
                <a:sym typeface="Calibri" pitchFamily="34" charset="0"/>
              </a:rPr>
              <a:t>standardized </a:t>
            </a:r>
            <a:r>
              <a:rPr lang="en-GB" altLang="zh-CN" sz="1600" kern="100" dirty="0" smtClean="0">
                <a:sym typeface="Calibri" pitchFamily="34" charset="0"/>
              </a:rPr>
              <a:t>for </a:t>
            </a:r>
            <a:r>
              <a:rPr lang="en-US" altLang="zh-CN" sz="1600" kern="100" dirty="0" err="1" smtClean="0">
                <a:sym typeface="Calibri" pitchFamily="34" charset="0"/>
              </a:rPr>
              <a:t>UE</a:t>
            </a:r>
            <a:r>
              <a:rPr lang="en-US" altLang="zh-CN" sz="1600" kern="100" dirty="0" smtClean="0">
                <a:sym typeface="Calibri" pitchFamily="34" charset="0"/>
              </a:rPr>
              <a:t> </a:t>
            </a:r>
            <a:r>
              <a:rPr lang="en-US" altLang="zh-CN" sz="1600" kern="100" dirty="0">
                <a:sym typeface="Calibri" pitchFamily="34" charset="0"/>
              </a:rPr>
              <a:t>to </a:t>
            </a:r>
            <a:r>
              <a:rPr lang="en-US" altLang="zh-CN" sz="1600" kern="100" dirty="0" err="1">
                <a:sym typeface="Calibri" pitchFamily="34" charset="0"/>
              </a:rPr>
              <a:t>UE</a:t>
            </a:r>
            <a:r>
              <a:rPr lang="en-US" altLang="zh-CN" sz="1600" kern="100" dirty="0">
                <a:sym typeface="Calibri" pitchFamily="34" charset="0"/>
              </a:rPr>
              <a:t> data forwarding via </a:t>
            </a:r>
            <a:r>
              <a:rPr lang="en-US" altLang="zh-CN" sz="1600" kern="100" dirty="0" err="1">
                <a:sym typeface="Calibri" pitchFamily="34" charset="0"/>
              </a:rPr>
              <a:t>UPF</a:t>
            </a:r>
            <a:r>
              <a:rPr lang="en-US" altLang="zh-CN" sz="1600" kern="100" dirty="0">
                <a:sym typeface="Calibri" pitchFamily="34" charset="0"/>
              </a:rPr>
              <a:t> on satellite as </a:t>
            </a:r>
            <a:r>
              <a:rPr lang="en-US" altLang="zh-CN" sz="1600" kern="100" dirty="0" smtClean="0">
                <a:sym typeface="Calibri" pitchFamily="34" charset="0"/>
              </a:rPr>
              <a:t>backhaul. It is </a:t>
            </a:r>
            <a:r>
              <a:rPr lang="en-US" altLang="zh-CN" sz="1600" kern="100" dirty="0" smtClean="0">
                <a:sym typeface="Calibri" pitchFamily="34" charset="0"/>
              </a:rPr>
              <a:t>for </a:t>
            </a:r>
            <a:r>
              <a:rPr lang="en-US" altLang="zh-CN" sz="1600" kern="100" dirty="0" smtClean="0">
                <a:sym typeface="Calibri" pitchFamily="34" charset="0"/>
              </a:rPr>
              <a:t>general application between </a:t>
            </a:r>
            <a:r>
              <a:rPr lang="en-US" altLang="zh-CN" sz="1600" kern="100" dirty="0" err="1" smtClean="0">
                <a:sym typeface="Calibri" pitchFamily="34" charset="0"/>
              </a:rPr>
              <a:t>UEs</a:t>
            </a:r>
            <a:r>
              <a:rPr lang="en-US" altLang="zh-CN" sz="1600" kern="100" dirty="0" smtClean="0">
                <a:sym typeface="Calibri" pitchFamily="34" charset="0"/>
              </a:rPr>
              <a:t> but not for IMS call. Considering IMS is internal system inside 3GPP network and the two </a:t>
            </a:r>
            <a:r>
              <a:rPr lang="en-US" altLang="zh-CN" sz="1600" kern="100" dirty="0" err="1" smtClean="0">
                <a:sym typeface="Calibri" pitchFamily="34" charset="0"/>
              </a:rPr>
              <a:t>UEs</a:t>
            </a:r>
            <a:r>
              <a:rPr lang="en-US" altLang="zh-CN" sz="1600" kern="100" dirty="0" smtClean="0">
                <a:sym typeface="Calibri" pitchFamily="34" charset="0"/>
              </a:rPr>
              <a:t> may register in </a:t>
            </a:r>
            <a:r>
              <a:rPr lang="en-GB" altLang="zh-CN" sz="1600" dirty="0"/>
              <a:t>the </a:t>
            </a:r>
            <a:r>
              <a:rPr lang="en-GB" altLang="zh-CN" sz="1600" dirty="0" err="1"/>
              <a:t>HPLMN</a:t>
            </a:r>
            <a:r>
              <a:rPr lang="en-GB" altLang="zh-CN" sz="1600" dirty="0"/>
              <a:t> or a </a:t>
            </a:r>
            <a:r>
              <a:rPr lang="en-GB" altLang="zh-CN" sz="1600" dirty="0" err="1" smtClean="0"/>
              <a:t>VPLMN</a:t>
            </a:r>
            <a:r>
              <a:rPr lang="en-GB" altLang="zh-CN" sz="1600" dirty="0" smtClean="0"/>
              <a:t>, or </a:t>
            </a:r>
            <a:r>
              <a:rPr lang="en-GB" altLang="zh-CN" sz="1600" dirty="0" smtClean="0"/>
              <a:t>different </a:t>
            </a:r>
            <a:r>
              <a:rPr lang="en-GB" altLang="zh-CN" sz="1600" dirty="0" err="1" smtClean="0"/>
              <a:t>CSCFs</a:t>
            </a:r>
            <a:r>
              <a:rPr lang="en-GB" altLang="zh-CN" sz="1600" dirty="0" smtClean="0"/>
              <a:t> in a </a:t>
            </a:r>
            <a:r>
              <a:rPr lang="en-GB" altLang="zh-CN" sz="1600" dirty="0" err="1" smtClean="0"/>
              <a:t>PLMN</a:t>
            </a:r>
            <a:r>
              <a:rPr lang="en-GB" altLang="zh-CN" sz="1600" dirty="0" smtClean="0"/>
              <a:t>, </a:t>
            </a:r>
            <a:r>
              <a:rPr lang="en-GB" altLang="zh-CN" sz="1600" dirty="0" smtClean="0"/>
              <a:t>it needs to study </a:t>
            </a:r>
            <a:r>
              <a:rPr lang="en-GB" altLang="zh-CN" sz="1600" dirty="0" smtClean="0"/>
              <a:t>how to </a:t>
            </a:r>
            <a:r>
              <a:rPr lang="en-GB" altLang="zh-CN" sz="1600" dirty="0" smtClean="0"/>
              <a:t>handle the issue of IMS </a:t>
            </a:r>
            <a:r>
              <a:rPr lang="en-US" altLang="zh-CN" sz="1600" dirty="0" smtClean="0">
                <a:sym typeface="Calibri" pitchFamily="34" charset="0"/>
              </a:rPr>
              <a:t>call </a:t>
            </a:r>
            <a:r>
              <a:rPr lang="en-US" altLang="zh-CN" sz="1600" dirty="0">
                <a:sym typeface="Calibri" pitchFamily="34" charset="0"/>
              </a:rPr>
              <a:t>between </a:t>
            </a:r>
            <a:r>
              <a:rPr lang="en-US" altLang="zh-CN" sz="1600" dirty="0" err="1" smtClean="0">
                <a:sym typeface="Calibri" pitchFamily="34" charset="0"/>
              </a:rPr>
              <a:t>UEs</a:t>
            </a:r>
            <a:r>
              <a:rPr lang="en-US" altLang="zh-CN" sz="1600" dirty="0" smtClean="0">
                <a:sym typeface="Calibri" pitchFamily="34" charset="0"/>
              </a:rPr>
              <a:t>. It </a:t>
            </a:r>
            <a:r>
              <a:rPr lang="en-US" altLang="zh-CN" sz="1600" dirty="0" err="1" smtClean="0">
                <a:sym typeface="Calibri" pitchFamily="34" charset="0"/>
              </a:rPr>
              <a:t>assums</a:t>
            </a:r>
            <a:r>
              <a:rPr lang="en-US" altLang="zh-CN" sz="1600" dirty="0" smtClean="0">
                <a:sym typeface="Calibri" pitchFamily="34" charset="0"/>
              </a:rPr>
              <a:t> impact on IMS.</a:t>
            </a:r>
            <a:endParaRPr lang="en-US" altLang="zh-CN" sz="1600" dirty="0" smtClean="0">
              <a:sym typeface="Calibri" pitchFamily="34" charset="0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sym typeface="Calibri" pitchFamily="34" charset="0"/>
              </a:rPr>
              <a:t>Objective 1: How </a:t>
            </a:r>
            <a:r>
              <a:rPr lang="en-US" altLang="zh-CN" sz="1600" dirty="0">
                <a:sym typeface="Calibri" pitchFamily="34" charset="0"/>
              </a:rPr>
              <a:t>to determine two </a:t>
            </a:r>
            <a:r>
              <a:rPr lang="en-US" altLang="zh-CN" sz="1600" dirty="0" err="1">
                <a:sym typeface="Calibri" pitchFamily="34" charset="0"/>
              </a:rPr>
              <a:t>UEs</a:t>
            </a:r>
            <a:r>
              <a:rPr lang="en-US" altLang="zh-CN" sz="1600" dirty="0">
                <a:sym typeface="Calibri" pitchFamily="34" charset="0"/>
              </a:rPr>
              <a:t> in the call are available for satellite </a:t>
            </a:r>
            <a:r>
              <a:rPr lang="en-US" altLang="zh-CN" sz="1600" dirty="0" smtClean="0">
                <a:sym typeface="Calibri" pitchFamily="34" charset="0"/>
              </a:rPr>
              <a:t>path.</a:t>
            </a:r>
            <a:endParaRPr lang="en-US" altLang="zh-CN" sz="1600" dirty="0">
              <a:sym typeface="Calibri" pitchFamily="34" charset="0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1600" dirty="0">
                <a:sym typeface="Calibri" pitchFamily="34" charset="0"/>
              </a:rPr>
              <a:t>Objective </a:t>
            </a:r>
            <a:r>
              <a:rPr lang="en-US" altLang="zh-CN" sz="1600" dirty="0" smtClean="0">
                <a:sym typeface="Calibri" pitchFamily="34" charset="0"/>
              </a:rPr>
              <a:t>2: How </a:t>
            </a:r>
            <a:r>
              <a:rPr lang="en-US" altLang="zh-CN" sz="1600" dirty="0">
                <a:sym typeface="Calibri" pitchFamily="34" charset="0"/>
              </a:rPr>
              <a:t>to trigger and setup satellite </a:t>
            </a:r>
            <a:r>
              <a:rPr lang="en-US" altLang="zh-CN" sz="1600" dirty="0" smtClean="0">
                <a:sym typeface="Calibri" pitchFamily="34" charset="0"/>
              </a:rPr>
              <a:t>path for communication between </a:t>
            </a:r>
            <a:r>
              <a:rPr lang="en-US" altLang="zh-CN" sz="1600" dirty="0" err="1" smtClean="0">
                <a:sym typeface="Calibri" pitchFamily="34" charset="0"/>
              </a:rPr>
              <a:t>UEs</a:t>
            </a:r>
            <a:r>
              <a:rPr lang="en-US" altLang="zh-CN" sz="1600" dirty="0" smtClean="0">
                <a:sym typeface="Calibri" pitchFamily="34" charset="0"/>
              </a:rPr>
              <a:t>.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sym typeface="Calibri" pitchFamily="34" charset="0"/>
              </a:rPr>
              <a:t>Objective 3: How to support roaming case.</a:t>
            </a:r>
            <a:endParaRPr lang="en-US" altLang="zh-CN" sz="1600" dirty="0">
              <a:sym typeface="Calibri" pitchFamily="34" charset="0"/>
            </a:endParaRPr>
          </a:p>
          <a:p>
            <a:pPr marL="800100" lvl="1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GB" altLang="zh-CN" sz="1200" kern="100" dirty="0"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54487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460" y="105242"/>
            <a:ext cx="6827838" cy="601394"/>
          </a:xfrm>
        </p:spPr>
        <p:txBody>
          <a:bodyPr/>
          <a:lstStyle/>
          <a:p>
            <a:pPr algn="l"/>
            <a:r>
              <a:rPr lang="en-GB" altLang="zh-CN" sz="2400" b="1" dirty="0" smtClean="0">
                <a:solidFill>
                  <a:srgbClr val="C00000"/>
                </a:solidFill>
              </a:rPr>
              <a:t>Dual </a:t>
            </a:r>
            <a:r>
              <a:rPr lang="en-US" altLang="zh-CN" sz="2400" b="1" dirty="0" smtClean="0">
                <a:solidFill>
                  <a:srgbClr val="C00000"/>
                </a:solidFill>
              </a:rPr>
              <a:t>NR </a:t>
            </a:r>
            <a:r>
              <a:rPr lang="en-GB" altLang="zh-CN" sz="2400" b="1" dirty="0" smtClean="0">
                <a:solidFill>
                  <a:srgbClr val="C00000"/>
                </a:solidFill>
              </a:rPr>
              <a:t>access </a:t>
            </a:r>
            <a:r>
              <a:rPr lang="en-GB" altLang="zh-CN" sz="2400" b="1" dirty="0">
                <a:solidFill>
                  <a:srgbClr val="C00000"/>
                </a:solidFill>
              </a:rPr>
              <a:t>including </a:t>
            </a:r>
            <a:r>
              <a:rPr lang="en-US" altLang="zh-CN" sz="2400" b="1" dirty="0">
                <a:solidFill>
                  <a:srgbClr val="C00000"/>
                </a:solidFill>
                <a:sym typeface="Calibri" pitchFamily="34" charset="0"/>
              </a:rPr>
              <a:t>satellite 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9461" y="888345"/>
            <a:ext cx="8640960" cy="19095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p"/>
            </a:pPr>
            <a:r>
              <a:rPr kumimoji="1" lang="en-US" altLang="zh-CN" sz="20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Calibri" pitchFamily="34" charset="0"/>
              </a:rPr>
              <a:t>Justifications and requirements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altLang="zh-CN" sz="1600" dirty="0" smtClean="0"/>
              <a:t>Multi </a:t>
            </a:r>
            <a:r>
              <a:rPr lang="en-GB" altLang="zh-CN" sz="1600" dirty="0" smtClean="0"/>
              <a:t>3</a:t>
            </a:r>
            <a:r>
              <a:rPr lang="en-US" altLang="zh-CN" sz="1600" dirty="0" err="1" smtClean="0"/>
              <a:t>GPP</a:t>
            </a:r>
            <a:r>
              <a:rPr lang="en-US" altLang="zh-CN" sz="1600" dirty="0" smtClean="0"/>
              <a:t> </a:t>
            </a:r>
            <a:r>
              <a:rPr lang="en-GB" altLang="zh-CN" sz="1600" dirty="0" smtClean="0"/>
              <a:t>connectivity </a:t>
            </a:r>
            <a:r>
              <a:rPr lang="en-GB" altLang="zh-CN" sz="1600" dirty="0" smtClean="0"/>
              <a:t>including </a:t>
            </a:r>
            <a:r>
              <a:rPr lang="en-GB" altLang="zh-CN" sz="1600" dirty="0" smtClean="0"/>
              <a:t>satellite access has been studied at 3GPP, e.g. in </a:t>
            </a:r>
            <a:r>
              <a:rPr lang="en-GB" altLang="zh-CN" sz="1600" dirty="0" err="1"/>
              <a:t>TS</a:t>
            </a:r>
            <a:r>
              <a:rPr lang="en-GB" altLang="zh-CN" sz="1600" dirty="0"/>
              <a:t> 22.261, </a:t>
            </a:r>
            <a:r>
              <a:rPr lang="en-GB" altLang="zh-CN" sz="1600" dirty="0" err="1" smtClean="0"/>
              <a:t>TR</a:t>
            </a:r>
            <a:r>
              <a:rPr lang="en-GB" altLang="zh-CN" sz="1600" dirty="0" smtClean="0"/>
              <a:t> 22.841, </a:t>
            </a:r>
            <a:r>
              <a:rPr lang="en-GB" altLang="zh-CN" sz="1600" dirty="0" err="1" smtClean="0"/>
              <a:t>TR</a:t>
            </a:r>
            <a:r>
              <a:rPr lang="en-GB" altLang="zh-CN" sz="1600" dirty="0" smtClean="0"/>
              <a:t> 38.821, </a:t>
            </a:r>
            <a:r>
              <a:rPr lang="en-GB" altLang="zh-CN" sz="1600" dirty="0"/>
              <a:t>to meet the </a:t>
            </a:r>
            <a:r>
              <a:rPr lang="en-GB" altLang="zh-CN" sz="1600" dirty="0" smtClean="0"/>
              <a:t>performances on data </a:t>
            </a:r>
            <a:r>
              <a:rPr lang="en-GB" altLang="zh-CN" sz="1600" dirty="0"/>
              <a:t>rate and/or reliability</a:t>
            </a:r>
            <a:r>
              <a:rPr lang="en-GB" altLang="zh-CN" sz="1600" dirty="0" smtClean="0"/>
              <a:t>. 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altLang="zh-CN" sz="1600" dirty="0"/>
              <a:t>M</a:t>
            </a:r>
            <a:r>
              <a:rPr lang="en-US" altLang="zh-CN" sz="1600" dirty="0" err="1"/>
              <a:t>ulti</a:t>
            </a:r>
            <a:r>
              <a:rPr lang="en-US" altLang="zh-CN" sz="1600" dirty="0"/>
              <a:t> access is the prerequisite for implementing </a:t>
            </a:r>
            <a:r>
              <a:rPr lang="en-GB" altLang="zh-CN" sz="1600" dirty="0"/>
              <a:t>Multi 3</a:t>
            </a:r>
            <a:r>
              <a:rPr lang="en-US" altLang="zh-CN" sz="1600" dirty="0" err="1"/>
              <a:t>GPP</a:t>
            </a:r>
            <a:r>
              <a:rPr lang="en-US" altLang="zh-CN" sz="1600" dirty="0"/>
              <a:t> </a:t>
            </a:r>
            <a:r>
              <a:rPr lang="en-GB" altLang="zh-CN" sz="1600" dirty="0" smtClean="0"/>
              <a:t>connectivity. </a:t>
            </a:r>
            <a:r>
              <a:rPr lang="en-GB" altLang="zh-CN" sz="1600" dirty="0"/>
              <a:t>The </a:t>
            </a:r>
            <a:r>
              <a:rPr lang="en-GB" altLang="zh-CN" sz="1600" dirty="0" err="1"/>
              <a:t>UE</a:t>
            </a:r>
            <a:r>
              <a:rPr lang="en-GB" altLang="zh-CN" sz="1600" dirty="0"/>
              <a:t> </a:t>
            </a:r>
            <a:r>
              <a:rPr lang="en-GB" altLang="zh-CN" sz="1600" dirty="0" smtClean="0"/>
              <a:t>needs to </a:t>
            </a:r>
            <a:r>
              <a:rPr lang="en-GB" altLang="zh-CN" sz="1600" dirty="0"/>
              <a:t>simultaneously register over two 3GPP access including satellite </a:t>
            </a:r>
            <a:r>
              <a:rPr lang="en-GB" altLang="zh-CN" sz="1600" dirty="0" smtClean="0"/>
              <a:t>access and support corresponding </a:t>
            </a:r>
            <a:r>
              <a:rPr lang="en-US" altLang="zh-CN" sz="1600" kern="100" dirty="0" smtClean="0">
                <a:sym typeface="Calibri" pitchFamily="34" charset="0"/>
              </a:rPr>
              <a:t>mobility </a:t>
            </a:r>
            <a:r>
              <a:rPr lang="en-US" altLang="zh-CN" sz="1600" kern="100" dirty="0">
                <a:sym typeface="Calibri" pitchFamily="34" charset="0"/>
              </a:rPr>
              <a:t>management</a:t>
            </a:r>
            <a:r>
              <a:rPr lang="en-GB" altLang="zh-CN" sz="1600" dirty="0" smtClean="0"/>
              <a:t>, then </a:t>
            </a:r>
            <a:r>
              <a:rPr lang="en-GB" altLang="zh-CN" sz="1600" dirty="0"/>
              <a:t>the </a:t>
            </a:r>
            <a:r>
              <a:rPr lang="en-GB" altLang="zh-CN" sz="1600" dirty="0" err="1"/>
              <a:t>UE</a:t>
            </a:r>
            <a:r>
              <a:rPr lang="en-GB" altLang="zh-CN" sz="1600" dirty="0"/>
              <a:t> can establish and move </a:t>
            </a:r>
            <a:r>
              <a:rPr lang="en-GB" altLang="zh-CN" sz="1600" dirty="0" err="1"/>
              <a:t>PDU</a:t>
            </a:r>
            <a:r>
              <a:rPr lang="en-GB" altLang="zh-CN" sz="1600" dirty="0"/>
              <a:t> </a:t>
            </a:r>
            <a:r>
              <a:rPr lang="en-GB" altLang="zh-CN" sz="1600" dirty="0" smtClean="0"/>
              <a:t>session(s) or </a:t>
            </a:r>
            <a:r>
              <a:rPr lang="en-GB" altLang="zh-CN" sz="1600" dirty="0"/>
              <a:t>utilize </a:t>
            </a:r>
            <a:r>
              <a:rPr lang="en-GB" altLang="zh-CN" sz="1600" dirty="0" err="1"/>
              <a:t>ATSSS</a:t>
            </a:r>
            <a:r>
              <a:rPr lang="en-GB" altLang="zh-CN" sz="1600" dirty="0"/>
              <a:t> like </a:t>
            </a:r>
            <a:r>
              <a:rPr lang="en-GB" altLang="zh-CN" sz="1600" dirty="0" smtClean="0"/>
              <a:t>features</a:t>
            </a:r>
            <a:r>
              <a:rPr lang="en-GB" altLang="zh-CN" sz="1600" dirty="0"/>
              <a:t> </a:t>
            </a:r>
            <a:r>
              <a:rPr lang="en-GB" altLang="zh-CN" sz="1600" dirty="0" smtClean="0"/>
              <a:t>between </a:t>
            </a:r>
            <a:r>
              <a:rPr lang="en-GB" altLang="zh-CN" sz="1600" dirty="0"/>
              <a:t>two access </a:t>
            </a:r>
            <a:endParaRPr lang="en-GB" altLang="zh-CN" sz="1600" dirty="0"/>
          </a:p>
        </p:txBody>
      </p:sp>
      <p:sp>
        <p:nvSpPr>
          <p:cNvPr id="6" name="文本框 5"/>
          <p:cNvSpPr txBox="1"/>
          <p:nvPr/>
        </p:nvSpPr>
        <p:spPr>
          <a:xfrm>
            <a:off x="179460" y="2797881"/>
            <a:ext cx="8757437" cy="7809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p"/>
            </a:pPr>
            <a:r>
              <a:rPr kumimoji="1" lang="en-US" altLang="zh-CN" sz="20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Calibri" pitchFamily="34" charset="0"/>
              </a:rPr>
              <a:t>Gaps and objectives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sym typeface="Calibri" pitchFamily="34" charset="0"/>
              </a:rPr>
              <a:t>3GPP </a:t>
            </a:r>
            <a:r>
              <a:rPr lang="en-US" altLang="zh-CN" sz="1600" dirty="0" smtClean="0">
                <a:sym typeface="Calibri" pitchFamily="34" charset="0"/>
              </a:rPr>
              <a:t>dose not support dual NR, more </a:t>
            </a:r>
            <a:r>
              <a:rPr lang="en-US" altLang="zh-CN" sz="1600" dirty="0" smtClean="0">
                <a:sym typeface="Calibri" pitchFamily="34" charset="0"/>
              </a:rPr>
              <a:t>specifically a terrestrial </a:t>
            </a:r>
            <a:r>
              <a:rPr lang="en-US" altLang="zh-CN" sz="1600" dirty="0" smtClean="0">
                <a:sym typeface="Calibri" pitchFamily="34" charset="0"/>
              </a:rPr>
              <a:t>NR and </a:t>
            </a:r>
            <a:r>
              <a:rPr lang="en-US" altLang="zh-CN" sz="1600" dirty="0" smtClean="0">
                <a:sym typeface="Calibri" pitchFamily="34" charset="0"/>
              </a:rPr>
              <a:t>a satellite </a:t>
            </a:r>
            <a:r>
              <a:rPr lang="en-US" altLang="zh-CN" sz="1600" dirty="0" smtClean="0">
                <a:sym typeface="Calibri" pitchFamily="34" charset="0"/>
              </a:rPr>
              <a:t>NR</a:t>
            </a:r>
            <a:r>
              <a:rPr lang="en-US" altLang="zh-CN" sz="1600" dirty="0" smtClean="0">
                <a:sym typeface="Calibri" pitchFamily="34" charset="0"/>
              </a:rPr>
              <a:t>.</a:t>
            </a:r>
            <a:endParaRPr lang="en-US" altLang="zh-CN" sz="1600" kern="100" dirty="0" smtClean="0">
              <a:sym typeface="Calibri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7699" y="3668817"/>
            <a:ext cx="3859199" cy="254941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79460" y="3496209"/>
            <a:ext cx="4898239" cy="247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1600" kern="100" dirty="0">
                <a:sym typeface="Calibri" pitchFamily="34" charset="0"/>
              </a:rPr>
              <a:t>Considering satellite access brings complexity and latency issue comparing terrestrial access, it is worthy to study how to simplify the </a:t>
            </a:r>
            <a:r>
              <a:rPr lang="en-US" altLang="zh-CN" sz="1600" kern="100" dirty="0" smtClean="0">
                <a:sym typeface="Calibri" pitchFamily="34" charset="0"/>
              </a:rPr>
              <a:t>Registration and mobility management, service </a:t>
            </a:r>
            <a:r>
              <a:rPr lang="en-US" altLang="zh-CN" sz="1600" kern="100" dirty="0">
                <a:sym typeface="Calibri" pitchFamily="34" charset="0"/>
              </a:rPr>
              <a:t>request mechanism at one access(e.g. </a:t>
            </a:r>
            <a:r>
              <a:rPr lang="en-US" altLang="zh-CN" sz="1600" kern="100" dirty="0" smtClean="0">
                <a:sym typeface="Calibri" pitchFamily="34" charset="0"/>
              </a:rPr>
              <a:t>satellite) </a:t>
            </a:r>
            <a:r>
              <a:rPr lang="en-US" altLang="zh-CN" sz="1600" kern="100" dirty="0">
                <a:sym typeface="Calibri" pitchFamily="34" charset="0"/>
              </a:rPr>
              <a:t>when </a:t>
            </a:r>
            <a:r>
              <a:rPr lang="en-US" altLang="zh-CN" sz="1600" kern="100" dirty="0" err="1">
                <a:sym typeface="Calibri" pitchFamily="34" charset="0"/>
              </a:rPr>
              <a:t>UE</a:t>
            </a:r>
            <a:r>
              <a:rPr lang="en-US" altLang="zh-CN" sz="1600" kern="100" dirty="0">
                <a:sym typeface="Calibri" pitchFamily="34" charset="0"/>
              </a:rPr>
              <a:t> connects to both accesses.</a:t>
            </a:r>
            <a:endParaRPr lang="en-US" altLang="zh-CN" sz="1600" kern="100" dirty="0"/>
          </a:p>
          <a:p>
            <a:pPr marL="800100" lvl="1" indent="-342900"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GB" altLang="zh-CN" sz="1400" kern="100" dirty="0" smtClean="0">
                <a:sym typeface="Calibri" pitchFamily="34" charset="0"/>
              </a:rPr>
              <a:t>Mechanism for </a:t>
            </a:r>
            <a:r>
              <a:rPr lang="en-US" altLang="zh-CN" sz="1400" kern="100" dirty="0">
                <a:sym typeface="Calibri" pitchFamily="34" charset="0"/>
              </a:rPr>
              <a:t>Registration, mobility </a:t>
            </a:r>
            <a:r>
              <a:rPr lang="en-US" altLang="zh-CN" sz="1400" kern="100" dirty="0" smtClean="0">
                <a:sym typeface="Calibri" pitchFamily="34" charset="0"/>
              </a:rPr>
              <a:t>management and service </a:t>
            </a:r>
            <a:r>
              <a:rPr lang="en-US" altLang="zh-CN" sz="1400" kern="100" dirty="0">
                <a:sym typeface="Calibri" pitchFamily="34" charset="0"/>
              </a:rPr>
              <a:t>request </a:t>
            </a:r>
            <a:r>
              <a:rPr lang="en-GB" altLang="zh-CN" sz="1400" kern="100" dirty="0" smtClean="0">
                <a:sym typeface="Calibri" pitchFamily="34" charset="0"/>
              </a:rPr>
              <a:t>designed </a:t>
            </a:r>
            <a:r>
              <a:rPr lang="en-GB" altLang="zh-CN" sz="1400" kern="100" dirty="0">
                <a:sym typeface="Calibri" pitchFamily="34" charset="0"/>
              </a:rPr>
              <a:t>for </a:t>
            </a:r>
            <a:r>
              <a:rPr lang="en-US" altLang="zh-CN" sz="1400" kern="100" dirty="0">
                <a:sym typeface="Calibri" pitchFamily="34" charset="0"/>
              </a:rPr>
              <a:t>a 3GPP and a non-3GPP access may be a </a:t>
            </a:r>
            <a:r>
              <a:rPr lang="en-US" altLang="zh-CN" sz="1400" kern="100" dirty="0" smtClean="0">
                <a:sym typeface="Calibri" pitchFamily="34" charset="0"/>
              </a:rPr>
              <a:t>reference.</a:t>
            </a:r>
            <a:endParaRPr lang="en-GB" altLang="zh-CN" sz="1400" kern="100" dirty="0"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31918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60410" y="190967"/>
            <a:ext cx="6877388" cy="601394"/>
          </a:xfrm>
        </p:spPr>
        <p:txBody>
          <a:bodyPr/>
          <a:lstStyle/>
          <a:p>
            <a:pPr algn="l"/>
            <a:r>
              <a:rPr lang="en-GB" altLang="zh-CN" sz="2400" b="1" dirty="0" err="1" smtClean="0">
                <a:solidFill>
                  <a:srgbClr val="C00000"/>
                </a:solidFill>
              </a:rPr>
              <a:t>S&amp;F</a:t>
            </a:r>
            <a:r>
              <a:rPr lang="en-GB" altLang="zh-CN" sz="2400" b="1" dirty="0">
                <a:solidFill>
                  <a:srgbClr val="C00000"/>
                </a:solidFill>
              </a:rPr>
              <a:t> </a:t>
            </a:r>
            <a:r>
              <a:rPr lang="en-GB" altLang="zh-CN" sz="2400" b="1" dirty="0" smtClean="0">
                <a:solidFill>
                  <a:srgbClr val="C00000"/>
                </a:solidFill>
              </a:rPr>
              <a:t>operations </a:t>
            </a:r>
            <a:r>
              <a:rPr lang="en-GB" altLang="zh-CN" sz="2400" b="1" dirty="0">
                <a:solidFill>
                  <a:srgbClr val="C00000"/>
                </a:solidFill>
              </a:rPr>
              <a:t>under Transparent mode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0410" y="792362"/>
            <a:ext cx="8640960" cy="165173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p"/>
            </a:pPr>
            <a:r>
              <a:rPr kumimoji="1" lang="en-US" altLang="zh-CN" sz="20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Calibri" pitchFamily="34" charset="0"/>
              </a:rPr>
              <a:t>Justifications and requirements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altLang="zh-CN" sz="1600" dirty="0" smtClean="0"/>
              <a:t>The requirement </a:t>
            </a:r>
            <a:r>
              <a:rPr lang="en-GB" altLang="zh-CN" sz="1600" dirty="0"/>
              <a:t>of delay tolerant communication service using satellite with discontinuous feeder </a:t>
            </a:r>
            <a:r>
              <a:rPr lang="en-GB" altLang="zh-CN" sz="1600" dirty="0" smtClean="0"/>
              <a:t>link</a:t>
            </a:r>
            <a:r>
              <a:rPr lang="en-GB" altLang="zh-CN" sz="1600" dirty="0"/>
              <a:t> </a:t>
            </a:r>
            <a:r>
              <a:rPr lang="en-GB" altLang="zh-CN" sz="1600" dirty="0" smtClean="0"/>
              <a:t>was studied at </a:t>
            </a:r>
            <a:r>
              <a:rPr lang="en-GB" altLang="zh-CN" sz="1600" dirty="0" err="1"/>
              <a:t>TR</a:t>
            </a:r>
            <a:r>
              <a:rPr lang="en-GB" altLang="zh-CN" sz="1600" dirty="0"/>
              <a:t> </a:t>
            </a:r>
            <a:r>
              <a:rPr lang="en-GB" altLang="zh-CN" sz="1600" dirty="0" smtClean="0"/>
              <a:t>22.865. Potential </a:t>
            </a:r>
            <a:r>
              <a:rPr lang="en-GB" altLang="zh-CN" sz="1600" dirty="0"/>
              <a:t>mechanism is Store and Forward (</a:t>
            </a:r>
            <a:r>
              <a:rPr lang="en-GB" altLang="zh-CN" sz="1600" dirty="0" err="1"/>
              <a:t>S&amp;F</a:t>
            </a:r>
            <a:r>
              <a:rPr lang="en-GB" altLang="zh-CN" sz="1600" dirty="0"/>
              <a:t>) operations similar </a:t>
            </a:r>
            <a:r>
              <a:rPr lang="en-GB" altLang="zh-CN" sz="1600" dirty="0" smtClean="0"/>
              <a:t>as SMS. 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altLang="zh-CN" sz="1600" dirty="0" smtClean="0"/>
              <a:t>For </a:t>
            </a:r>
            <a:r>
              <a:rPr lang="en-GB" altLang="zh-CN" sz="1600" dirty="0"/>
              <a:t>Transparent mode, </a:t>
            </a:r>
            <a:r>
              <a:rPr lang="en-GB" altLang="zh-CN" sz="1600" dirty="0" err="1"/>
              <a:t>S&amp;F</a:t>
            </a:r>
            <a:r>
              <a:rPr lang="en-GB" altLang="zh-CN" sz="1600" dirty="0"/>
              <a:t> operations could still work if the satellite and NG-RAN could collaborate to </a:t>
            </a:r>
            <a:r>
              <a:rPr lang="en-GB" altLang="zh-CN" sz="1600" dirty="0" smtClean="0"/>
              <a:t>store and receive </a:t>
            </a:r>
            <a:r>
              <a:rPr lang="en-GB" altLang="zh-CN" sz="1600" dirty="0"/>
              <a:t>the UL data via the discontinuous feeder link.</a:t>
            </a:r>
            <a:r>
              <a:rPr lang="en-GB" altLang="zh-CN" sz="1600" dirty="0"/>
              <a:t>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79460" y="2481682"/>
            <a:ext cx="8757437" cy="217577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p"/>
            </a:pPr>
            <a:r>
              <a:rPr kumimoji="1" lang="en-US" altLang="zh-CN" sz="20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Calibri" pitchFamily="34" charset="0"/>
              </a:rPr>
              <a:t>Gaps and objectives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sym typeface="Calibri" pitchFamily="34" charset="0"/>
              </a:rPr>
              <a:t>How to authenticate and enable </a:t>
            </a:r>
            <a:r>
              <a:rPr lang="en-GB" altLang="zh-CN" sz="1600" dirty="0" err="1" smtClean="0"/>
              <a:t>S&amp;F</a:t>
            </a:r>
            <a:r>
              <a:rPr lang="en-GB" altLang="zh-CN" sz="1600" dirty="0"/>
              <a:t> </a:t>
            </a:r>
            <a:r>
              <a:rPr lang="en-GB" altLang="zh-CN" sz="1600" dirty="0" smtClean="0"/>
              <a:t>operations in </a:t>
            </a:r>
            <a:r>
              <a:rPr lang="en-GB" altLang="zh-CN" sz="1600" dirty="0" err="1" smtClean="0"/>
              <a:t>UE</a:t>
            </a:r>
            <a:r>
              <a:rPr lang="en-GB" altLang="zh-CN" sz="1600" dirty="0" smtClean="0"/>
              <a:t> and </a:t>
            </a:r>
            <a:r>
              <a:rPr lang="en-GB" altLang="zh-CN" sz="1600" dirty="0" err="1" smtClean="0"/>
              <a:t>5GS</a:t>
            </a:r>
            <a:r>
              <a:rPr lang="en-GB" altLang="zh-CN" sz="1600" dirty="0" smtClean="0"/>
              <a:t>.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altLang="zh-CN" sz="1600" dirty="0" smtClean="0"/>
              <a:t>How to support </a:t>
            </a:r>
            <a:r>
              <a:rPr lang="en-GB" altLang="zh-CN" sz="1600" dirty="0" err="1"/>
              <a:t>S&amp;F</a:t>
            </a:r>
            <a:r>
              <a:rPr lang="en-GB" altLang="zh-CN" sz="1600" dirty="0"/>
              <a:t> operations </a:t>
            </a:r>
            <a:r>
              <a:rPr lang="en-GB" altLang="zh-CN" sz="1600" dirty="0" smtClean="0"/>
              <a:t>in </a:t>
            </a:r>
            <a:r>
              <a:rPr lang="en-GB" altLang="zh-CN" sz="1600" dirty="0" err="1" smtClean="0"/>
              <a:t>UE</a:t>
            </a:r>
            <a:r>
              <a:rPr lang="en-GB" altLang="zh-CN" sz="1600" dirty="0" smtClean="0"/>
              <a:t> and </a:t>
            </a:r>
            <a:r>
              <a:rPr lang="en-GB" altLang="zh-CN" sz="1600" dirty="0" err="1" smtClean="0"/>
              <a:t>5GS</a:t>
            </a:r>
            <a:r>
              <a:rPr lang="en-GB" altLang="zh-CN" sz="1600" dirty="0" smtClean="0"/>
              <a:t>, with considering enhanced Connection management and Session management.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altLang="zh-CN" sz="1600" dirty="0" smtClean="0"/>
              <a:t>It assumes RAN to study the mechanism of sending UL packet to satellite and subsequent </a:t>
            </a:r>
            <a:r>
              <a:rPr lang="en-GB" altLang="zh-CN" sz="1600" dirty="0"/>
              <a:t>forwarding </a:t>
            </a:r>
            <a:r>
              <a:rPr lang="en-GB" altLang="zh-CN" sz="1600" dirty="0" smtClean="0"/>
              <a:t>stored UL </a:t>
            </a:r>
            <a:r>
              <a:rPr lang="en-GB" altLang="zh-CN" sz="1600" dirty="0"/>
              <a:t>packet to NG-RAN </a:t>
            </a:r>
            <a:r>
              <a:rPr lang="en-GB" altLang="zh-CN" sz="1600" dirty="0" smtClean="0"/>
              <a:t>under different feeder link status.</a:t>
            </a:r>
            <a:endParaRPr lang="en-GB" altLang="zh-CN" sz="1600" dirty="0"/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1600" dirty="0">
                <a:sym typeface="Calibri" pitchFamily="34" charset="0"/>
              </a:rPr>
              <a:t>C</a:t>
            </a:r>
            <a:r>
              <a:rPr lang="en-US" altLang="zh-CN" sz="1600" dirty="0" smtClean="0">
                <a:sym typeface="Calibri" pitchFamily="34" charset="0"/>
              </a:rPr>
              <a:t>orporative </a:t>
            </a:r>
            <a:r>
              <a:rPr lang="en-US" altLang="zh-CN" sz="1600" dirty="0">
                <a:sym typeface="Calibri" pitchFamily="34" charset="0"/>
              </a:rPr>
              <a:t>work between RAN and </a:t>
            </a:r>
            <a:r>
              <a:rPr lang="en-US" altLang="zh-CN" sz="1600" dirty="0" err="1" smtClean="0">
                <a:sym typeface="Calibri" pitchFamily="34" charset="0"/>
              </a:rPr>
              <a:t>SA2</a:t>
            </a:r>
            <a:r>
              <a:rPr lang="en-US" altLang="zh-CN" sz="1600" dirty="0" smtClean="0">
                <a:sym typeface="Calibri" pitchFamily="34" charset="0"/>
              </a:rPr>
              <a:t> is </a:t>
            </a:r>
            <a:r>
              <a:rPr lang="en-US" altLang="zh-CN" sz="1600" dirty="0" err="1" smtClean="0">
                <a:sym typeface="Calibri" pitchFamily="34" charset="0"/>
              </a:rPr>
              <a:t>forseen</a:t>
            </a:r>
            <a:r>
              <a:rPr lang="en-US" altLang="zh-CN" sz="1600" dirty="0" smtClean="0">
                <a:sym typeface="Calibri" pitchFamily="34" charset="0"/>
              </a:rPr>
              <a:t>.</a:t>
            </a:r>
            <a:endParaRPr lang="en-GB" altLang="zh-CN" sz="1600" kern="100" dirty="0"/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zh-CN" sz="1600" kern="100" dirty="0" smtClean="0">
              <a:sym typeface="Calibri" pitchFamily="34" charset="0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8443299"/>
              </p:ext>
            </p:extLst>
          </p:nvPr>
        </p:nvGraphicFramePr>
        <p:xfrm>
          <a:off x="2840897" y="4522595"/>
          <a:ext cx="6096000" cy="200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Visio" r:id="rId3" imgW="20231164" imgH="6639013" progId="Visio.Drawing.15">
                  <p:embed/>
                </p:oleObj>
              </mc:Choice>
              <mc:Fallback>
                <p:oleObj name="Visio" r:id="rId3" imgW="20231164" imgH="6639013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40897" y="4522595"/>
                        <a:ext cx="6096000" cy="2000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257483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www.w3.org/XML/1998/namespace"/>
    <ds:schemaRef ds:uri="http://purl.org/dc/terms/"/>
    <ds:schemaRef ds:uri="09cef1fd-e61b-4dbf-b745-21988b13f978"/>
    <ds:schemaRef ds:uri="http://purl.org/dc/dcmitype/"/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dcc30912-d230-4cc2-b11f-bb5ca2a6b6f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4255</TotalTime>
  <Words>1690</Words>
  <Application>Microsoft Office PowerPoint</Application>
  <PresentationFormat>全屏显示(4:3)</PresentationFormat>
  <Paragraphs>108</Paragraphs>
  <Slides>12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宋体</vt:lpstr>
      <vt:lpstr>Arial</vt:lpstr>
      <vt:lpstr>Calibri</vt:lpstr>
      <vt:lpstr>Times New Roman</vt:lpstr>
      <vt:lpstr>Wingdings</vt:lpstr>
      <vt:lpstr>Office Theme</vt:lpstr>
      <vt:lpstr>Visio</vt:lpstr>
      <vt:lpstr>Microsoft Visio 绘图</vt:lpstr>
      <vt:lpstr>Discussion on  5GC enhancement for satellite access  Phase 3 </vt:lpstr>
      <vt:lpstr>PowerPoint 演示文稿</vt:lpstr>
      <vt:lpstr>New requirements from R19 SA1 study</vt:lpstr>
      <vt:lpstr>PowerPoint 演示文稿</vt:lpstr>
      <vt:lpstr>Service provision for UE without GNSS</vt:lpstr>
      <vt:lpstr>Mobility management enhancement for discontinuous satellite coverage</vt:lpstr>
      <vt:lpstr>Low latency call between UEs via satellite backhaul</vt:lpstr>
      <vt:lpstr>Dual NR access including satellite </vt:lpstr>
      <vt:lpstr>S&amp;F operations under Transparent mode</vt:lpstr>
      <vt:lpstr>Regenerative Mode</vt:lpstr>
      <vt:lpstr>Proposed objectives for R19 SID (FS_5GSAT_Ph3)</vt:lpstr>
      <vt:lpstr>PowerPoint 演示文稿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Heng</dc:creator>
  <cp:keywords>CTPClassification=CTP_NT</cp:keywords>
  <dc:description>© 2009  All rights reserved</dc:description>
  <cp:lastModifiedBy>China Telecom</cp:lastModifiedBy>
  <cp:revision>2009</cp:revision>
  <dcterms:created xsi:type="dcterms:W3CDTF">2008-08-30T09:32:10Z</dcterms:created>
  <dcterms:modified xsi:type="dcterms:W3CDTF">2023-05-12T08:30:24Z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